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TT Ramillas" charset="1" panose="020E0000080000020004"/>
      <p:regular r:id="rId24"/>
    </p:embeddedFont>
    <p:embeddedFont>
      <p:font typeface="TT Ramillas Italics" charset="1" panose="020E0000080000090004"/>
      <p:regular r:id="rId25"/>
    </p:embeddedFont>
    <p:embeddedFont>
      <p:font typeface="TT Ramillas Bold" charset="1" panose="020E00000800000200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elsenuelo.cl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7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7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5.png" Type="http://schemas.openxmlformats.org/officeDocument/2006/relationships/image"/><Relationship Id="rId7" Target="../media/image29.png" Type="http://schemas.openxmlformats.org/officeDocument/2006/relationships/image"/><Relationship Id="rId8" Target="../media/image28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22.jpeg" Type="http://schemas.openxmlformats.org/officeDocument/2006/relationships/image"/><Relationship Id="rId5" Target="../media/image27.png" Type="http://schemas.openxmlformats.org/officeDocument/2006/relationships/image"/><Relationship Id="rId6" Target="../media/image8.png" Type="http://schemas.openxmlformats.org/officeDocument/2006/relationships/image"/><Relationship Id="rId7" Target="../media/image39.png" Type="http://schemas.openxmlformats.org/officeDocument/2006/relationships/image"/><Relationship Id="rId8" Target="https://app.powerbi.com/groups/me/reports/563e28f1-0a07-444c-aba0-ed23680dcfc6/a5b773982837175b75ee?experience=power-bi" TargetMode="External" Type="http://schemas.openxmlformats.org/officeDocument/2006/relationships/hyperlink"/><Relationship Id="rId9" Target="../media/image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6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6.pn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6.pn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4C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05329" y="3000576"/>
            <a:ext cx="12077341" cy="296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14"/>
              </a:lnSpc>
            </a:pPr>
            <a:r>
              <a:rPr lang="en-US" sz="10187">
                <a:solidFill>
                  <a:srgbClr val="F5F3F3"/>
                </a:solidFill>
                <a:latin typeface="TT Ramillas"/>
                <a:ea typeface="TT Ramillas"/>
                <a:cs typeface="TT Ramillas"/>
                <a:sym typeface="TT Ramillas"/>
              </a:rPr>
              <a:t>PRESENTACIÓN  PROYECTO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227393" y="6111064"/>
            <a:ext cx="11955278" cy="1186477"/>
            <a:chOff x="0" y="0"/>
            <a:chExt cx="4241545" cy="4209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1545" cy="420943"/>
            </a:xfrm>
            <a:custGeom>
              <a:avLst/>
              <a:gdLst/>
              <a:ahLst/>
              <a:cxnLst/>
              <a:rect r="r" b="b" t="t" l="l"/>
              <a:pathLst>
                <a:path h="420943" w="4241545">
                  <a:moveTo>
                    <a:pt x="0" y="0"/>
                  </a:moveTo>
                  <a:lnTo>
                    <a:pt x="4241545" y="0"/>
                  </a:lnTo>
                  <a:lnTo>
                    <a:pt x="4241545" y="420943"/>
                  </a:lnTo>
                  <a:lnTo>
                    <a:pt x="0" y="42094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41545" cy="45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12297" y="6743544"/>
            <a:ext cx="2339986" cy="3677778"/>
          </a:xfrm>
          <a:custGeom>
            <a:avLst/>
            <a:gdLst/>
            <a:ahLst/>
            <a:cxnLst/>
            <a:rect r="r" b="b" t="t" l="l"/>
            <a:pathLst>
              <a:path h="3677778" w="2339986">
                <a:moveTo>
                  <a:pt x="0" y="0"/>
                </a:moveTo>
                <a:lnTo>
                  <a:pt x="2339986" y="0"/>
                </a:lnTo>
                <a:lnTo>
                  <a:pt x="2339986" y="3677778"/>
                </a:lnTo>
                <a:lnTo>
                  <a:pt x="0" y="3677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731731" y="8582433"/>
            <a:ext cx="2304584" cy="1760126"/>
          </a:xfrm>
          <a:custGeom>
            <a:avLst/>
            <a:gdLst/>
            <a:ahLst/>
            <a:cxnLst/>
            <a:rect r="r" b="b" t="t" l="l"/>
            <a:pathLst>
              <a:path h="1760126" w="2304584">
                <a:moveTo>
                  <a:pt x="0" y="0"/>
                </a:moveTo>
                <a:lnTo>
                  <a:pt x="2304583" y="0"/>
                </a:lnTo>
                <a:lnTo>
                  <a:pt x="2304583" y="1760125"/>
                </a:lnTo>
                <a:lnTo>
                  <a:pt x="0" y="1760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10800000">
            <a:off x="15470036" y="-85725"/>
            <a:ext cx="2339986" cy="3677778"/>
          </a:xfrm>
          <a:custGeom>
            <a:avLst/>
            <a:gdLst/>
            <a:ahLst/>
            <a:cxnLst/>
            <a:rect r="r" b="b" t="t" l="l"/>
            <a:pathLst>
              <a:path h="3677778" w="2339986">
                <a:moveTo>
                  <a:pt x="0" y="0"/>
                </a:moveTo>
                <a:lnTo>
                  <a:pt x="2339986" y="0"/>
                </a:lnTo>
                <a:lnTo>
                  <a:pt x="2339986" y="3677778"/>
                </a:lnTo>
                <a:lnTo>
                  <a:pt x="0" y="3677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86005" y="-6962"/>
            <a:ext cx="2304584" cy="1760126"/>
          </a:xfrm>
          <a:custGeom>
            <a:avLst/>
            <a:gdLst/>
            <a:ahLst/>
            <a:cxnLst/>
            <a:rect r="r" b="b" t="t" l="l"/>
            <a:pathLst>
              <a:path h="1760126" w="2304584">
                <a:moveTo>
                  <a:pt x="0" y="0"/>
                </a:moveTo>
                <a:lnTo>
                  <a:pt x="2304584" y="0"/>
                </a:lnTo>
                <a:lnTo>
                  <a:pt x="2304584" y="1760126"/>
                </a:lnTo>
                <a:lnTo>
                  <a:pt x="0" y="1760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586944" y="8349714"/>
            <a:ext cx="3607289" cy="1817172"/>
          </a:xfrm>
          <a:custGeom>
            <a:avLst/>
            <a:gdLst/>
            <a:ahLst/>
            <a:cxnLst/>
            <a:rect r="r" b="b" t="t" l="l"/>
            <a:pathLst>
              <a:path h="1817172" w="3607289">
                <a:moveTo>
                  <a:pt x="0" y="0"/>
                </a:moveTo>
                <a:lnTo>
                  <a:pt x="3607289" y="0"/>
                </a:lnTo>
                <a:lnTo>
                  <a:pt x="3607289" y="1817172"/>
                </a:lnTo>
                <a:lnTo>
                  <a:pt x="0" y="1817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10800000">
            <a:off x="848639" y="-35485"/>
            <a:ext cx="3607289" cy="1817172"/>
          </a:xfrm>
          <a:custGeom>
            <a:avLst/>
            <a:gdLst/>
            <a:ahLst/>
            <a:cxnLst/>
            <a:rect r="r" b="b" t="t" l="l"/>
            <a:pathLst>
              <a:path h="1817172" w="3607289">
                <a:moveTo>
                  <a:pt x="0" y="0"/>
                </a:moveTo>
                <a:lnTo>
                  <a:pt x="3607289" y="0"/>
                </a:lnTo>
                <a:lnTo>
                  <a:pt x="3607289" y="1817172"/>
                </a:lnTo>
                <a:lnTo>
                  <a:pt x="0" y="1817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5616010" y="5730310"/>
            <a:ext cx="7055980" cy="7055980"/>
          </a:xfrm>
          <a:custGeom>
            <a:avLst/>
            <a:gdLst/>
            <a:ahLst/>
            <a:cxnLst/>
            <a:rect r="r" b="b" t="t" l="l"/>
            <a:pathLst>
              <a:path h="7055980" w="7055980">
                <a:moveTo>
                  <a:pt x="0" y="0"/>
                </a:moveTo>
                <a:lnTo>
                  <a:pt x="7055980" y="0"/>
                </a:lnTo>
                <a:lnTo>
                  <a:pt x="7055980" y="7055980"/>
                </a:lnTo>
                <a:lnTo>
                  <a:pt x="0" y="7055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155757" y="1145284"/>
            <a:ext cx="1119184" cy="940115"/>
          </a:xfrm>
          <a:custGeom>
            <a:avLst/>
            <a:gdLst/>
            <a:ahLst/>
            <a:cxnLst/>
            <a:rect r="r" b="b" t="t" l="l"/>
            <a:pathLst>
              <a:path h="940115" w="1119184">
                <a:moveTo>
                  <a:pt x="0" y="0"/>
                </a:moveTo>
                <a:lnTo>
                  <a:pt x="1119184" y="0"/>
                </a:lnTo>
                <a:lnTo>
                  <a:pt x="1119184" y="940115"/>
                </a:lnTo>
                <a:lnTo>
                  <a:pt x="0" y="9401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228000" y="6137307"/>
            <a:ext cx="11403371" cy="101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1"/>
              </a:lnSpc>
              <a:spcBef>
                <a:spcPct val="0"/>
              </a:spcBef>
            </a:pPr>
            <a:r>
              <a:rPr lang="en-US" sz="5979" i="true">
                <a:solidFill>
                  <a:srgbClr val="094C69"/>
                </a:solidFill>
                <a:latin typeface="TT Ramillas Italics"/>
                <a:ea typeface="TT Ramillas Italics"/>
                <a:cs typeface="TT Ramillas Italics"/>
                <a:sym typeface="TT Ramillas Italics"/>
              </a:rPr>
              <a:t>HockedDocs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93561" y="1183224"/>
            <a:ext cx="325502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FFFFFF"/>
                </a:solidFill>
                <a:latin typeface="TT Ramillas"/>
                <a:ea typeface="TT Ramillas"/>
                <a:cs typeface="TT Ramillas"/>
                <a:sym typeface="TT Ramillas"/>
                <a:hlinkClick r:id="rId10" tooltip="https://elsenuelo.cl"/>
              </a:rPr>
              <a:t>ElSeñuelo.cl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89262" y="4806094"/>
            <a:ext cx="12157537" cy="337406"/>
            <a:chOff x="0" y="0"/>
            <a:chExt cx="3201985" cy="888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01985" cy="88864"/>
            </a:xfrm>
            <a:custGeom>
              <a:avLst/>
              <a:gdLst/>
              <a:ahLst/>
              <a:cxnLst/>
              <a:rect r="r" b="b" t="t" l="l"/>
              <a:pathLst>
                <a:path h="88864" w="3201985">
                  <a:moveTo>
                    <a:pt x="0" y="0"/>
                  </a:moveTo>
                  <a:lnTo>
                    <a:pt x="3201985" y="0"/>
                  </a:lnTo>
                  <a:lnTo>
                    <a:pt x="3201985" y="88864"/>
                  </a:lnTo>
                  <a:lnTo>
                    <a:pt x="0" y="88864"/>
                  </a:lnTo>
                  <a:close/>
                </a:path>
              </a:pathLst>
            </a:custGeom>
            <a:solidFill>
              <a:srgbClr val="094C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01985" cy="126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7775943" y="2948132"/>
            <a:ext cx="1984174" cy="1515413"/>
          </a:xfrm>
          <a:custGeom>
            <a:avLst/>
            <a:gdLst/>
            <a:ahLst/>
            <a:cxnLst/>
            <a:rect r="r" b="b" t="t" l="l"/>
            <a:pathLst>
              <a:path h="1515413" w="1984174">
                <a:moveTo>
                  <a:pt x="0" y="0"/>
                </a:moveTo>
                <a:lnTo>
                  <a:pt x="1984174" y="0"/>
                </a:lnTo>
                <a:lnTo>
                  <a:pt x="1984174" y="1515413"/>
                </a:lnTo>
                <a:lnTo>
                  <a:pt x="0" y="1515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9172" y="8856577"/>
            <a:ext cx="4307024" cy="1430423"/>
          </a:xfrm>
          <a:custGeom>
            <a:avLst/>
            <a:gdLst/>
            <a:ahLst/>
            <a:cxnLst/>
            <a:rect r="r" b="b" t="t" l="l"/>
            <a:pathLst>
              <a:path h="1430423" w="4307024">
                <a:moveTo>
                  <a:pt x="0" y="0"/>
                </a:moveTo>
                <a:lnTo>
                  <a:pt x="4307023" y="0"/>
                </a:lnTo>
                <a:lnTo>
                  <a:pt x="4307023" y="1430423"/>
                </a:lnTo>
                <a:lnTo>
                  <a:pt x="0" y="1430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2963" r="0" b="-9813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47935" y="7141500"/>
            <a:ext cx="2840191" cy="2840191"/>
          </a:xfrm>
          <a:custGeom>
            <a:avLst/>
            <a:gdLst/>
            <a:ahLst/>
            <a:cxnLst/>
            <a:rect r="r" b="b" t="t" l="l"/>
            <a:pathLst>
              <a:path h="2840191" w="2840191">
                <a:moveTo>
                  <a:pt x="0" y="0"/>
                </a:moveTo>
                <a:lnTo>
                  <a:pt x="2840191" y="0"/>
                </a:lnTo>
                <a:lnTo>
                  <a:pt x="2840191" y="2840191"/>
                </a:lnTo>
                <a:lnTo>
                  <a:pt x="0" y="2840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04049" y="-232276"/>
            <a:ext cx="15127964" cy="393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6"/>
              </a:lnSpc>
            </a:pPr>
          </a:p>
          <a:p>
            <a:pPr algn="ctr">
              <a:lnSpc>
                <a:spcPts val="7766"/>
              </a:lnSpc>
            </a:pPr>
            <a:r>
              <a:rPr lang="en-US" sz="6812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METODOLOGÍA DE TRABAJO PARA EL DESARROLLO DEL PROYECTO</a:t>
            </a:r>
          </a:p>
          <a:p>
            <a:pPr algn="ctr" marL="0" indent="0" lvl="0">
              <a:lnSpc>
                <a:spcPts val="7766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855731" y="5946556"/>
            <a:ext cx="12127451" cy="135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27"/>
              </a:lnSpc>
              <a:spcBef>
                <a:spcPct val="0"/>
              </a:spcBef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 El desarrollo </a:t>
            </a: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del proyecto </a:t>
            </a:r>
            <a:r>
              <a:rPr lang="en-US" b="true" sz="2386">
                <a:solidFill>
                  <a:srgbClr val="000000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HockedDocs </a:t>
            </a: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se llevó a cabo utilizando la metodología ágil Scrum, la cual permitió un enfoque iterativo e incremental para asegurar la entrega continua de valor.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57320" y="9747611"/>
            <a:ext cx="231420" cy="53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V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51897" y="9581953"/>
            <a:ext cx="19409443" cy="1147031"/>
            <a:chOff x="0" y="0"/>
            <a:chExt cx="5111952" cy="3020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1952" cy="302099"/>
            </a:xfrm>
            <a:custGeom>
              <a:avLst/>
              <a:gdLst/>
              <a:ahLst/>
              <a:cxnLst/>
              <a:rect r="r" b="b" t="t" l="l"/>
              <a:pathLst>
                <a:path h="302099" w="5111952">
                  <a:moveTo>
                    <a:pt x="0" y="0"/>
                  </a:moveTo>
                  <a:lnTo>
                    <a:pt x="5111952" y="0"/>
                  </a:lnTo>
                  <a:lnTo>
                    <a:pt x="5111952" y="302099"/>
                  </a:lnTo>
                  <a:lnTo>
                    <a:pt x="0" y="302099"/>
                  </a:lnTo>
                  <a:close/>
                </a:path>
              </a:pathLst>
            </a:custGeom>
            <a:solidFill>
              <a:srgbClr val="094C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11952" cy="340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216435" y="8823080"/>
            <a:ext cx="2955855" cy="981681"/>
          </a:xfrm>
          <a:custGeom>
            <a:avLst/>
            <a:gdLst/>
            <a:ahLst/>
            <a:cxnLst/>
            <a:rect r="r" b="b" t="t" l="l"/>
            <a:pathLst>
              <a:path h="981681" w="2955855">
                <a:moveTo>
                  <a:pt x="0" y="0"/>
                </a:moveTo>
                <a:lnTo>
                  <a:pt x="2955855" y="0"/>
                </a:lnTo>
                <a:lnTo>
                  <a:pt x="2955855" y="981681"/>
                </a:lnTo>
                <a:lnTo>
                  <a:pt x="0" y="981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2963" r="0" b="-9813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12090" y="844504"/>
            <a:ext cx="12299107" cy="8547880"/>
          </a:xfrm>
          <a:custGeom>
            <a:avLst/>
            <a:gdLst/>
            <a:ahLst/>
            <a:cxnLst/>
            <a:rect r="r" b="b" t="t" l="l"/>
            <a:pathLst>
              <a:path h="8547880" w="12299107">
                <a:moveTo>
                  <a:pt x="0" y="0"/>
                </a:moveTo>
                <a:lnTo>
                  <a:pt x="12299107" y="0"/>
                </a:lnTo>
                <a:lnTo>
                  <a:pt x="12299107" y="8547880"/>
                </a:lnTo>
                <a:lnTo>
                  <a:pt x="0" y="8547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1411" y="158135"/>
            <a:ext cx="16066057" cy="1391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7"/>
              </a:lnSpc>
            </a:pPr>
            <a:r>
              <a:rPr lang="en-US" sz="4761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CRONOGRAMA PARA EL DESARROLLO DEL PROYECTO</a:t>
            </a:r>
          </a:p>
          <a:p>
            <a:pPr algn="ctr" marL="0" indent="0" lvl="0">
              <a:lnSpc>
                <a:spcPts val="542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8056580" y="9747611"/>
            <a:ext cx="231420" cy="53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V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36356" y="-510329"/>
            <a:ext cx="19409443" cy="1324715"/>
            <a:chOff x="0" y="0"/>
            <a:chExt cx="5111952" cy="3488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1952" cy="348896"/>
            </a:xfrm>
            <a:custGeom>
              <a:avLst/>
              <a:gdLst/>
              <a:ahLst/>
              <a:cxnLst/>
              <a:rect r="r" b="b" t="t" l="l"/>
              <a:pathLst>
                <a:path h="348896" w="5111952">
                  <a:moveTo>
                    <a:pt x="0" y="0"/>
                  </a:moveTo>
                  <a:lnTo>
                    <a:pt x="5111952" y="0"/>
                  </a:lnTo>
                  <a:lnTo>
                    <a:pt x="5111952" y="348896"/>
                  </a:lnTo>
                  <a:lnTo>
                    <a:pt x="0" y="348896"/>
                  </a:lnTo>
                  <a:close/>
                </a:path>
              </a:pathLst>
            </a:custGeom>
            <a:solidFill>
              <a:srgbClr val="094C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11952" cy="386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989121" y="9258300"/>
            <a:ext cx="4074965" cy="1086400"/>
          </a:xfrm>
          <a:custGeom>
            <a:avLst/>
            <a:gdLst/>
            <a:ahLst/>
            <a:cxnLst/>
            <a:rect r="r" b="b" t="t" l="l"/>
            <a:pathLst>
              <a:path h="1086400" w="4074965">
                <a:moveTo>
                  <a:pt x="0" y="0"/>
                </a:moveTo>
                <a:lnTo>
                  <a:pt x="4074965" y="0"/>
                </a:lnTo>
                <a:lnTo>
                  <a:pt x="4074965" y="1086400"/>
                </a:lnTo>
                <a:lnTo>
                  <a:pt x="0" y="108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895" r="0" b="-12119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36974" y="1700501"/>
            <a:ext cx="10752146" cy="8306033"/>
          </a:xfrm>
          <a:custGeom>
            <a:avLst/>
            <a:gdLst/>
            <a:ahLst/>
            <a:cxnLst/>
            <a:rect r="r" b="b" t="t" l="l"/>
            <a:pathLst>
              <a:path h="8306033" w="10752146">
                <a:moveTo>
                  <a:pt x="0" y="0"/>
                </a:moveTo>
                <a:lnTo>
                  <a:pt x="10752147" y="0"/>
                </a:lnTo>
                <a:lnTo>
                  <a:pt x="10752147" y="8306033"/>
                </a:lnTo>
                <a:lnTo>
                  <a:pt x="0" y="8306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94604" y="833435"/>
            <a:ext cx="13747523" cy="70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27"/>
              </a:lnSpc>
              <a:spcBef>
                <a:spcPct val="0"/>
              </a:spcBef>
            </a:pPr>
            <a:r>
              <a:rPr lang="en-US" sz="4761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ARQUITECTURA DEL SOFTWARE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877976" y="9805311"/>
            <a:ext cx="372218" cy="53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36356" y="-510329"/>
            <a:ext cx="19409443" cy="1324715"/>
            <a:chOff x="0" y="0"/>
            <a:chExt cx="5111952" cy="3488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1952" cy="348896"/>
            </a:xfrm>
            <a:custGeom>
              <a:avLst/>
              <a:gdLst/>
              <a:ahLst/>
              <a:cxnLst/>
              <a:rect r="r" b="b" t="t" l="l"/>
              <a:pathLst>
                <a:path h="348896" w="5111952">
                  <a:moveTo>
                    <a:pt x="0" y="0"/>
                  </a:moveTo>
                  <a:lnTo>
                    <a:pt x="5111952" y="0"/>
                  </a:lnTo>
                  <a:lnTo>
                    <a:pt x="5111952" y="348896"/>
                  </a:lnTo>
                  <a:lnTo>
                    <a:pt x="0" y="348896"/>
                  </a:lnTo>
                  <a:close/>
                </a:path>
              </a:pathLst>
            </a:custGeom>
            <a:solidFill>
              <a:srgbClr val="094C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11952" cy="386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989121" y="9258300"/>
            <a:ext cx="4074965" cy="1086400"/>
          </a:xfrm>
          <a:custGeom>
            <a:avLst/>
            <a:gdLst/>
            <a:ahLst/>
            <a:cxnLst/>
            <a:rect r="r" b="b" t="t" l="l"/>
            <a:pathLst>
              <a:path h="1086400" w="4074965">
                <a:moveTo>
                  <a:pt x="0" y="0"/>
                </a:moveTo>
                <a:lnTo>
                  <a:pt x="4074965" y="0"/>
                </a:lnTo>
                <a:lnTo>
                  <a:pt x="4074965" y="1086400"/>
                </a:lnTo>
                <a:lnTo>
                  <a:pt x="0" y="108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895" r="0" b="-12119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0805" y="3334655"/>
            <a:ext cx="3060864" cy="3015685"/>
          </a:xfrm>
          <a:custGeom>
            <a:avLst/>
            <a:gdLst/>
            <a:ahLst/>
            <a:cxnLst/>
            <a:rect r="r" b="b" t="t" l="l"/>
            <a:pathLst>
              <a:path h="3015685" w="3060864">
                <a:moveTo>
                  <a:pt x="0" y="0"/>
                </a:moveTo>
                <a:lnTo>
                  <a:pt x="3060863" y="0"/>
                </a:lnTo>
                <a:lnTo>
                  <a:pt x="3060863" y="3015685"/>
                </a:lnTo>
                <a:lnTo>
                  <a:pt x="0" y="3015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6472" y="6627122"/>
            <a:ext cx="2320486" cy="1953076"/>
          </a:xfrm>
          <a:custGeom>
            <a:avLst/>
            <a:gdLst/>
            <a:ahLst/>
            <a:cxnLst/>
            <a:rect r="r" b="b" t="t" l="l"/>
            <a:pathLst>
              <a:path h="1953076" w="2320486">
                <a:moveTo>
                  <a:pt x="0" y="0"/>
                </a:moveTo>
                <a:lnTo>
                  <a:pt x="2320486" y="0"/>
                </a:lnTo>
                <a:lnTo>
                  <a:pt x="2320486" y="1953075"/>
                </a:lnTo>
                <a:lnTo>
                  <a:pt x="0" y="19530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66472" y="3088152"/>
            <a:ext cx="2086784" cy="2992257"/>
          </a:xfrm>
          <a:custGeom>
            <a:avLst/>
            <a:gdLst/>
            <a:ahLst/>
            <a:cxnLst/>
            <a:rect r="r" b="b" t="t" l="l"/>
            <a:pathLst>
              <a:path h="2992257" w="2086784">
                <a:moveTo>
                  <a:pt x="0" y="0"/>
                </a:moveTo>
                <a:lnTo>
                  <a:pt x="2086785" y="0"/>
                </a:lnTo>
                <a:lnTo>
                  <a:pt x="2086785" y="2992256"/>
                </a:lnTo>
                <a:lnTo>
                  <a:pt x="0" y="2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68366" y="7195336"/>
            <a:ext cx="4906322" cy="1386036"/>
          </a:xfrm>
          <a:custGeom>
            <a:avLst/>
            <a:gdLst/>
            <a:ahLst/>
            <a:cxnLst/>
            <a:rect r="r" b="b" t="t" l="l"/>
            <a:pathLst>
              <a:path h="1386036" w="4906322">
                <a:moveTo>
                  <a:pt x="0" y="0"/>
                </a:moveTo>
                <a:lnTo>
                  <a:pt x="4906322" y="0"/>
                </a:lnTo>
                <a:lnTo>
                  <a:pt x="4906322" y="1386036"/>
                </a:lnTo>
                <a:lnTo>
                  <a:pt x="0" y="13860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60764" y="4069886"/>
            <a:ext cx="5328357" cy="1545223"/>
          </a:xfrm>
          <a:custGeom>
            <a:avLst/>
            <a:gdLst/>
            <a:ahLst/>
            <a:cxnLst/>
            <a:rect r="r" b="b" t="t" l="l"/>
            <a:pathLst>
              <a:path h="1545223" w="5328357">
                <a:moveTo>
                  <a:pt x="0" y="0"/>
                </a:moveTo>
                <a:lnTo>
                  <a:pt x="5328357" y="0"/>
                </a:lnTo>
                <a:lnTo>
                  <a:pt x="5328357" y="1545224"/>
                </a:lnTo>
                <a:lnTo>
                  <a:pt x="0" y="15452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44508" y="6350340"/>
            <a:ext cx="3964190" cy="2229857"/>
          </a:xfrm>
          <a:custGeom>
            <a:avLst/>
            <a:gdLst/>
            <a:ahLst/>
            <a:cxnLst/>
            <a:rect r="r" b="b" t="t" l="l"/>
            <a:pathLst>
              <a:path h="2229857" w="3964190">
                <a:moveTo>
                  <a:pt x="0" y="0"/>
                </a:moveTo>
                <a:lnTo>
                  <a:pt x="3964190" y="0"/>
                </a:lnTo>
                <a:lnTo>
                  <a:pt x="3964190" y="2229857"/>
                </a:lnTo>
                <a:lnTo>
                  <a:pt x="0" y="22298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04240" y="6627378"/>
            <a:ext cx="3873994" cy="2330093"/>
          </a:xfrm>
          <a:custGeom>
            <a:avLst/>
            <a:gdLst/>
            <a:ahLst/>
            <a:cxnLst/>
            <a:rect r="r" b="b" t="t" l="l"/>
            <a:pathLst>
              <a:path h="2330093" w="3873994">
                <a:moveTo>
                  <a:pt x="0" y="0"/>
                </a:moveTo>
                <a:lnTo>
                  <a:pt x="3873993" y="0"/>
                </a:lnTo>
                <a:lnTo>
                  <a:pt x="3873993" y="2330093"/>
                </a:lnTo>
                <a:lnTo>
                  <a:pt x="0" y="23300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51826" y="4069886"/>
            <a:ext cx="2949554" cy="1228981"/>
          </a:xfrm>
          <a:custGeom>
            <a:avLst/>
            <a:gdLst/>
            <a:ahLst/>
            <a:cxnLst/>
            <a:rect r="r" b="b" t="t" l="l"/>
            <a:pathLst>
              <a:path h="1228981" w="2949554">
                <a:moveTo>
                  <a:pt x="0" y="0"/>
                </a:moveTo>
                <a:lnTo>
                  <a:pt x="2949554" y="0"/>
                </a:lnTo>
                <a:lnTo>
                  <a:pt x="2949554" y="1228981"/>
                </a:lnTo>
                <a:lnTo>
                  <a:pt x="0" y="12289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94604" y="833435"/>
            <a:ext cx="13747523" cy="70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27"/>
              </a:lnSpc>
              <a:spcBef>
                <a:spcPct val="0"/>
              </a:spcBef>
            </a:pPr>
            <a:r>
              <a:rPr lang="en-US" sz="4761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TECNOLOGÍAS UTILIZADAS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877976" y="9805311"/>
            <a:ext cx="372218" cy="53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20447" y="2489443"/>
            <a:ext cx="3212536" cy="473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98"/>
              </a:lnSpc>
              <a:spcBef>
                <a:spcPct val="0"/>
              </a:spcBef>
            </a:pPr>
            <a:r>
              <a:rPr lang="en-US" sz="324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BASE DE DATOS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2567" y="2489443"/>
            <a:ext cx="3619101" cy="473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98"/>
              </a:lnSpc>
              <a:spcBef>
                <a:spcPct val="0"/>
              </a:spcBef>
            </a:pPr>
            <a:r>
              <a:rPr lang="en-US" sz="324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VISUALIZACIÓN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44691" y="2489443"/>
            <a:ext cx="3539692" cy="473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98"/>
              </a:lnSpc>
              <a:spcBef>
                <a:spcPct val="0"/>
              </a:spcBef>
            </a:pPr>
            <a:r>
              <a:rPr lang="en-US" sz="324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PROCESAMIENTO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44508" y="2489443"/>
            <a:ext cx="3833468" cy="473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98"/>
              </a:lnSpc>
              <a:spcBef>
                <a:spcPct val="0"/>
              </a:spcBef>
            </a:pPr>
            <a:r>
              <a:rPr lang="en-US" sz="324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VERSIONAMIENTO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07930" y="-535143"/>
            <a:ext cx="3020465" cy="11934400"/>
            <a:chOff x="0" y="0"/>
            <a:chExt cx="795514" cy="31432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5514" cy="3143216"/>
            </a:xfrm>
            <a:custGeom>
              <a:avLst/>
              <a:gdLst/>
              <a:ahLst/>
              <a:cxnLst/>
              <a:rect r="r" b="b" t="t" l="l"/>
              <a:pathLst>
                <a:path h="3143216" w="795514">
                  <a:moveTo>
                    <a:pt x="0" y="0"/>
                  </a:moveTo>
                  <a:lnTo>
                    <a:pt x="795514" y="0"/>
                  </a:lnTo>
                  <a:lnTo>
                    <a:pt x="795514" y="3143216"/>
                  </a:lnTo>
                  <a:lnTo>
                    <a:pt x="0" y="3143216"/>
                  </a:lnTo>
                  <a:close/>
                </a:path>
              </a:pathLst>
            </a:custGeom>
            <a:solidFill>
              <a:srgbClr val="094C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95514" cy="3181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15452394" y="-293807"/>
            <a:ext cx="2339986" cy="3677778"/>
          </a:xfrm>
          <a:custGeom>
            <a:avLst/>
            <a:gdLst/>
            <a:ahLst/>
            <a:cxnLst/>
            <a:rect r="r" b="b" t="t" l="l"/>
            <a:pathLst>
              <a:path h="3677778" w="2339986">
                <a:moveTo>
                  <a:pt x="0" y="0"/>
                </a:moveTo>
                <a:lnTo>
                  <a:pt x="2339986" y="0"/>
                </a:lnTo>
                <a:lnTo>
                  <a:pt x="2339986" y="3677778"/>
                </a:lnTo>
                <a:lnTo>
                  <a:pt x="0" y="3677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068362" y="-215044"/>
            <a:ext cx="2304584" cy="1760126"/>
          </a:xfrm>
          <a:custGeom>
            <a:avLst/>
            <a:gdLst/>
            <a:ahLst/>
            <a:cxnLst/>
            <a:rect r="r" b="b" t="t" l="l"/>
            <a:pathLst>
              <a:path h="1760126" w="2304584">
                <a:moveTo>
                  <a:pt x="0" y="0"/>
                </a:moveTo>
                <a:lnTo>
                  <a:pt x="2304584" y="0"/>
                </a:lnTo>
                <a:lnTo>
                  <a:pt x="2304584" y="1760126"/>
                </a:lnTo>
                <a:lnTo>
                  <a:pt x="0" y="1760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164579" y="1400403"/>
            <a:ext cx="11933816" cy="8368589"/>
          </a:xfrm>
          <a:custGeom>
            <a:avLst/>
            <a:gdLst/>
            <a:ahLst/>
            <a:cxnLst/>
            <a:rect r="r" b="b" t="t" l="l"/>
            <a:pathLst>
              <a:path h="8368589" w="11933816">
                <a:moveTo>
                  <a:pt x="0" y="0"/>
                </a:moveTo>
                <a:lnTo>
                  <a:pt x="11933816" y="0"/>
                </a:lnTo>
                <a:lnTo>
                  <a:pt x="11933816" y="8368588"/>
                </a:lnTo>
                <a:lnTo>
                  <a:pt x="0" y="8368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20768" y="1545082"/>
            <a:ext cx="1592016" cy="2282804"/>
          </a:xfrm>
          <a:custGeom>
            <a:avLst/>
            <a:gdLst/>
            <a:ahLst/>
            <a:cxnLst/>
            <a:rect r="r" b="b" t="t" l="l"/>
            <a:pathLst>
              <a:path h="2282804" w="1592016">
                <a:moveTo>
                  <a:pt x="0" y="0"/>
                </a:moveTo>
                <a:lnTo>
                  <a:pt x="1592016" y="0"/>
                </a:lnTo>
                <a:lnTo>
                  <a:pt x="1592016" y="2282804"/>
                </a:lnTo>
                <a:lnTo>
                  <a:pt x="0" y="22828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52411" y="3961350"/>
            <a:ext cx="1928729" cy="1623347"/>
          </a:xfrm>
          <a:custGeom>
            <a:avLst/>
            <a:gdLst/>
            <a:ahLst/>
            <a:cxnLst/>
            <a:rect r="r" b="b" t="t" l="l"/>
            <a:pathLst>
              <a:path h="1623347" w="1928729">
                <a:moveTo>
                  <a:pt x="0" y="0"/>
                </a:moveTo>
                <a:lnTo>
                  <a:pt x="1928729" y="0"/>
                </a:lnTo>
                <a:lnTo>
                  <a:pt x="1928729" y="1623347"/>
                </a:lnTo>
                <a:lnTo>
                  <a:pt x="0" y="16233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27177" y="314988"/>
            <a:ext cx="6238469" cy="1418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91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MODELO DE DATOS</a:t>
            </a:r>
          </a:p>
          <a:p>
            <a:pPr algn="l" marL="0" indent="0" lvl="0">
              <a:lnSpc>
                <a:spcPts val="5600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84141" y="9468958"/>
            <a:ext cx="4074965" cy="1086400"/>
          </a:xfrm>
          <a:custGeom>
            <a:avLst/>
            <a:gdLst/>
            <a:ahLst/>
            <a:cxnLst/>
            <a:rect r="r" b="b" t="t" l="l"/>
            <a:pathLst>
              <a:path h="1086400" w="4074965">
                <a:moveTo>
                  <a:pt x="0" y="0"/>
                </a:moveTo>
                <a:lnTo>
                  <a:pt x="4074965" y="0"/>
                </a:lnTo>
                <a:lnTo>
                  <a:pt x="4074965" y="1086400"/>
                </a:lnTo>
                <a:lnTo>
                  <a:pt x="0" y="1086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53895" r="0" b="-12119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877976" y="9805311"/>
            <a:ext cx="372218" cy="53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548" y="-171935"/>
            <a:ext cx="8305136" cy="10665257"/>
            <a:chOff x="0" y="0"/>
            <a:chExt cx="11073515" cy="1422034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5818" t="0" r="32299" b="0"/>
            <a:stretch>
              <a:fillRect/>
            </a:stretch>
          </p:blipFill>
          <p:spPr>
            <a:xfrm flipH="true" flipV="false">
              <a:off x="0" y="0"/>
              <a:ext cx="11073515" cy="1422034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44000" y="1658579"/>
            <a:ext cx="10370161" cy="337406"/>
            <a:chOff x="0" y="0"/>
            <a:chExt cx="2731236" cy="888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31236" cy="88864"/>
            </a:xfrm>
            <a:custGeom>
              <a:avLst/>
              <a:gdLst/>
              <a:ahLst/>
              <a:cxnLst/>
              <a:rect r="r" b="b" t="t" l="l"/>
              <a:pathLst>
                <a:path h="88864" w="2731236">
                  <a:moveTo>
                    <a:pt x="0" y="0"/>
                  </a:moveTo>
                  <a:lnTo>
                    <a:pt x="2731236" y="0"/>
                  </a:lnTo>
                  <a:lnTo>
                    <a:pt x="2731236" y="88864"/>
                  </a:lnTo>
                  <a:lnTo>
                    <a:pt x="0" y="88864"/>
                  </a:lnTo>
                  <a:close/>
                </a:path>
              </a:pathLst>
            </a:custGeom>
            <a:solidFill>
              <a:srgbClr val="094C6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31236" cy="126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038671" y="2355211"/>
            <a:ext cx="9682842" cy="2559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40"/>
              </a:lnSpc>
              <a:spcBef>
                <a:spcPct val="0"/>
              </a:spcBef>
            </a:pPr>
            <a:r>
              <a:rPr lang="en-US" sz="5912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OBSTÁCULOS PRESENTADOS DURANTE EL DESARROLLO</a:t>
            </a:r>
            <a:r>
              <a:rPr lang="en-US" sz="5912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75904" y="5426165"/>
            <a:ext cx="7276263" cy="283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0464" indent="-320232" lvl="1">
              <a:lnSpc>
                <a:spcPts val="4509"/>
              </a:lnSpc>
              <a:buFont typeface="Arial"/>
              <a:buChar char="•"/>
            </a:pPr>
            <a:r>
              <a:rPr lang="en-US" sz="296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Precisión del OCR.</a:t>
            </a:r>
          </a:p>
          <a:p>
            <a:pPr algn="l" marL="640464" indent="-320232" lvl="1">
              <a:lnSpc>
                <a:spcPts val="4509"/>
              </a:lnSpc>
              <a:buFont typeface="Arial"/>
              <a:buChar char="•"/>
            </a:pPr>
            <a:r>
              <a:rPr lang="en-US" sz="296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Configuración de Docker.</a:t>
            </a:r>
          </a:p>
          <a:p>
            <a:pPr algn="l" marL="640464" indent="-320232" lvl="1">
              <a:lnSpc>
                <a:spcPts val="4509"/>
              </a:lnSpc>
              <a:buFont typeface="Arial"/>
              <a:buChar char="•"/>
            </a:pPr>
            <a:r>
              <a:rPr lang="en-US" sz="296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Configuración de entornos en nuestros PC.</a:t>
            </a:r>
          </a:p>
          <a:p>
            <a:pPr algn="l" marL="640464" indent="-320232" lvl="1">
              <a:lnSpc>
                <a:spcPts val="4509"/>
              </a:lnSpc>
              <a:buFont typeface="Arial"/>
              <a:buChar char="•"/>
            </a:pPr>
            <a:r>
              <a:rPr lang="en-US" sz="296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Manipulación de JSON en Oracle.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153155" y="9258300"/>
            <a:ext cx="4912831" cy="1366759"/>
          </a:xfrm>
          <a:custGeom>
            <a:avLst/>
            <a:gdLst/>
            <a:ahLst/>
            <a:cxnLst/>
            <a:rect r="r" b="b" t="t" l="l"/>
            <a:pathLst>
              <a:path h="1366759" w="4912831">
                <a:moveTo>
                  <a:pt x="0" y="0"/>
                </a:moveTo>
                <a:lnTo>
                  <a:pt x="4912831" y="0"/>
                </a:lnTo>
                <a:lnTo>
                  <a:pt x="4912831" y="1366759"/>
                </a:lnTo>
                <a:lnTo>
                  <a:pt x="0" y="1366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8716" r="0" b="-12073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948376" y="9805311"/>
            <a:ext cx="231420" cy="53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851814" y="7498769"/>
            <a:ext cx="8048585" cy="0"/>
          </a:xfrm>
          <a:prstGeom prst="line">
            <a:avLst/>
          </a:prstGeom>
          <a:ln cap="flat" w="57150">
            <a:solidFill>
              <a:srgbClr val="094C69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209859" y="1028700"/>
            <a:ext cx="1049441" cy="1049441"/>
          </a:xfrm>
          <a:custGeom>
            <a:avLst/>
            <a:gdLst/>
            <a:ahLst/>
            <a:cxnLst/>
            <a:rect r="r" b="b" t="t" l="l"/>
            <a:pathLst>
              <a:path h="1049441" w="1049441">
                <a:moveTo>
                  <a:pt x="0" y="0"/>
                </a:moveTo>
                <a:lnTo>
                  <a:pt x="1049441" y="0"/>
                </a:lnTo>
                <a:lnTo>
                  <a:pt x="1049441" y="1049441"/>
                </a:lnTo>
                <a:lnTo>
                  <a:pt x="0" y="1049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249844"/>
            <a:ext cx="5570667" cy="10786689"/>
          </a:xfrm>
          <a:custGeom>
            <a:avLst/>
            <a:gdLst/>
            <a:ahLst/>
            <a:cxnLst/>
            <a:rect r="r" b="b" t="t" l="l"/>
            <a:pathLst>
              <a:path h="10786689" w="5570667">
                <a:moveTo>
                  <a:pt x="0" y="0"/>
                </a:moveTo>
                <a:lnTo>
                  <a:pt x="5570667" y="0"/>
                </a:lnTo>
                <a:lnTo>
                  <a:pt x="5570667" y="10786688"/>
                </a:lnTo>
                <a:lnTo>
                  <a:pt x="0" y="10786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524" t="0" r="-22524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8249536" y="-2034862"/>
            <a:ext cx="1788928" cy="24924713"/>
            <a:chOff x="0" y="0"/>
            <a:chExt cx="471158" cy="65645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1158" cy="6564533"/>
            </a:xfrm>
            <a:custGeom>
              <a:avLst/>
              <a:gdLst/>
              <a:ahLst/>
              <a:cxnLst/>
              <a:rect r="r" b="b" t="t" l="l"/>
              <a:pathLst>
                <a:path h="6564533" w="471158">
                  <a:moveTo>
                    <a:pt x="0" y="0"/>
                  </a:moveTo>
                  <a:lnTo>
                    <a:pt x="471158" y="0"/>
                  </a:lnTo>
                  <a:lnTo>
                    <a:pt x="471158" y="6564533"/>
                  </a:lnTo>
                  <a:lnTo>
                    <a:pt x="0" y="6564533"/>
                  </a:lnTo>
                  <a:close/>
                </a:path>
              </a:pathLst>
            </a:custGeom>
            <a:solidFill>
              <a:srgbClr val="094C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71158" cy="6602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571314" y="3999601"/>
            <a:ext cx="1940081" cy="1911446"/>
          </a:xfrm>
          <a:custGeom>
            <a:avLst/>
            <a:gdLst/>
            <a:ahLst/>
            <a:cxnLst/>
            <a:rect r="r" b="b" t="t" l="l"/>
            <a:pathLst>
              <a:path h="1911446" w="1940081">
                <a:moveTo>
                  <a:pt x="0" y="0"/>
                </a:moveTo>
                <a:lnTo>
                  <a:pt x="1940082" y="0"/>
                </a:lnTo>
                <a:lnTo>
                  <a:pt x="1940082" y="1911446"/>
                </a:lnTo>
                <a:lnTo>
                  <a:pt x="0" y="1911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58065" y="6030918"/>
            <a:ext cx="1284668" cy="1079122"/>
          </a:xfrm>
          <a:custGeom>
            <a:avLst/>
            <a:gdLst/>
            <a:ahLst/>
            <a:cxnLst/>
            <a:rect r="r" b="b" t="t" l="l"/>
            <a:pathLst>
              <a:path h="1079122" w="1284668">
                <a:moveTo>
                  <a:pt x="0" y="0"/>
                </a:moveTo>
                <a:lnTo>
                  <a:pt x="1284669" y="0"/>
                </a:lnTo>
                <a:lnTo>
                  <a:pt x="1284669" y="1079121"/>
                </a:lnTo>
                <a:lnTo>
                  <a:pt x="0" y="1079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64918" y="4512953"/>
            <a:ext cx="1041321" cy="1070654"/>
          </a:xfrm>
          <a:custGeom>
            <a:avLst/>
            <a:gdLst/>
            <a:ahLst/>
            <a:cxnLst/>
            <a:rect r="r" b="b" t="t" l="l"/>
            <a:pathLst>
              <a:path h="1070654" w="1041321">
                <a:moveTo>
                  <a:pt x="0" y="0"/>
                </a:moveTo>
                <a:lnTo>
                  <a:pt x="1041321" y="0"/>
                </a:lnTo>
                <a:lnTo>
                  <a:pt x="1041321" y="1070654"/>
                </a:lnTo>
                <a:lnTo>
                  <a:pt x="0" y="10706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888655" y="1439631"/>
            <a:ext cx="8654079" cy="3515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6430" b="true">
                <a:solidFill>
                  <a:srgbClr val="000000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DEMOSTRACIÓN RESULTADO DEL PROYECTO</a:t>
            </a:r>
          </a:p>
          <a:p>
            <a:pPr algn="l" marL="0" indent="0" lvl="0">
              <a:lnSpc>
                <a:spcPts val="688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133315" y="5095875"/>
            <a:ext cx="4677366" cy="48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2"/>
              </a:lnSpc>
            </a:pPr>
            <a:r>
              <a:rPr lang="en-US" b="true" sz="2922" u="sng">
                <a:solidFill>
                  <a:srgbClr val="000000"/>
                </a:solidFill>
                <a:latin typeface="TT Ramillas Bold"/>
                <a:ea typeface="TT Ramillas Bold"/>
                <a:cs typeface="TT Ramillas Bold"/>
                <a:sym typeface="TT Ramillas Bold"/>
                <a:hlinkClick r:id="rId8" tooltip="https://app.powerbi.com/groups/me/reports/563e28f1-0a07-444c-aba0-ed23680dcfc6/a5b773982837175b75ee?experience=power-bi"/>
              </a:rPr>
              <a:t>Dashboard HockedDocs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88655" y="6369899"/>
            <a:ext cx="7276263" cy="111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0464" indent="-320232" lvl="1">
              <a:lnSpc>
                <a:spcPts val="4509"/>
              </a:lnSpc>
              <a:buFont typeface="Arial"/>
              <a:buChar char="•"/>
            </a:pPr>
            <a:r>
              <a:rPr lang="en-US" sz="296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Ejecutable Herramienta de procesamiento y depuración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4164918" y="8715100"/>
            <a:ext cx="4074965" cy="1086400"/>
          </a:xfrm>
          <a:custGeom>
            <a:avLst/>
            <a:gdLst/>
            <a:ahLst/>
            <a:cxnLst/>
            <a:rect r="r" b="b" t="t" l="l"/>
            <a:pathLst>
              <a:path h="1086400" w="4074965">
                <a:moveTo>
                  <a:pt x="0" y="0"/>
                </a:moveTo>
                <a:lnTo>
                  <a:pt x="4074965" y="0"/>
                </a:lnTo>
                <a:lnTo>
                  <a:pt x="4074965" y="1086400"/>
                </a:lnTo>
                <a:lnTo>
                  <a:pt x="0" y="1086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53895" r="0" b="-121192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89262" y="3800117"/>
            <a:ext cx="12157537" cy="337406"/>
            <a:chOff x="0" y="0"/>
            <a:chExt cx="3201985" cy="888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01985" cy="88864"/>
            </a:xfrm>
            <a:custGeom>
              <a:avLst/>
              <a:gdLst/>
              <a:ahLst/>
              <a:cxnLst/>
              <a:rect r="r" b="b" t="t" l="l"/>
              <a:pathLst>
                <a:path h="88864" w="3201985">
                  <a:moveTo>
                    <a:pt x="0" y="0"/>
                  </a:moveTo>
                  <a:lnTo>
                    <a:pt x="3201985" y="0"/>
                  </a:lnTo>
                  <a:lnTo>
                    <a:pt x="3201985" y="88864"/>
                  </a:lnTo>
                  <a:lnTo>
                    <a:pt x="0" y="88864"/>
                  </a:lnTo>
                  <a:close/>
                </a:path>
              </a:pathLst>
            </a:custGeom>
            <a:solidFill>
              <a:srgbClr val="094C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01985" cy="126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8856577"/>
            <a:ext cx="4307024" cy="1430423"/>
          </a:xfrm>
          <a:custGeom>
            <a:avLst/>
            <a:gdLst/>
            <a:ahLst/>
            <a:cxnLst/>
            <a:rect r="r" b="b" t="t" l="l"/>
            <a:pathLst>
              <a:path h="1430423" w="4307024">
                <a:moveTo>
                  <a:pt x="0" y="0"/>
                </a:moveTo>
                <a:lnTo>
                  <a:pt x="4307024" y="0"/>
                </a:lnTo>
                <a:lnTo>
                  <a:pt x="4307024" y="1430423"/>
                </a:lnTo>
                <a:lnTo>
                  <a:pt x="0" y="1430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2963" r="0" b="-9813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04049" y="-232276"/>
            <a:ext cx="15127964" cy="197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6"/>
              </a:lnSpc>
            </a:pPr>
          </a:p>
          <a:p>
            <a:pPr algn="ctr" marL="0" indent="0" lvl="0">
              <a:lnSpc>
                <a:spcPts val="7766"/>
              </a:lnSpc>
              <a:spcBef>
                <a:spcPct val="0"/>
              </a:spcBef>
            </a:pPr>
            <a:r>
              <a:rPr lang="en-US" sz="6812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RESULTADOS OBTENIDOS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90301" y="4518523"/>
            <a:ext cx="8658396" cy="4551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5263" indent="-257632" lvl="1">
              <a:lnSpc>
                <a:spcPts val="3627"/>
              </a:lnSpc>
              <a:buFont typeface="Arial"/>
              <a:buChar char="•"/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Procesamiento y Organización Eficiente de Documentos.</a:t>
            </a:r>
          </a:p>
          <a:p>
            <a:pPr algn="l" marL="1030526" indent="-343509" lvl="2">
              <a:lnSpc>
                <a:spcPts val="3627"/>
              </a:lnSpc>
              <a:buFont typeface="Arial"/>
              <a:buChar char="⚬"/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Facturas y Boletas.</a:t>
            </a:r>
          </a:p>
          <a:p>
            <a:pPr algn="l" marL="515263" indent="-257632" lvl="1">
              <a:lnSpc>
                <a:spcPts val="3627"/>
              </a:lnSpc>
              <a:buFont typeface="Arial"/>
              <a:buChar char="•"/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Mejora en la Toma de Decisiones.</a:t>
            </a:r>
          </a:p>
          <a:p>
            <a:pPr algn="l" marL="1030526" indent="-343509" lvl="2">
              <a:lnSpc>
                <a:spcPts val="3627"/>
              </a:lnSpc>
              <a:buFont typeface="Arial"/>
              <a:buChar char="⚬"/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Dashboards en Power BI.</a:t>
            </a:r>
          </a:p>
          <a:p>
            <a:pPr algn="l" marL="515263" indent="-257632" lvl="1">
              <a:lnSpc>
                <a:spcPts val="3627"/>
              </a:lnSpc>
              <a:buFont typeface="Arial"/>
              <a:buChar char="•"/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Eficiencia Operativa.</a:t>
            </a:r>
          </a:p>
          <a:p>
            <a:pPr algn="l" marL="1030526" indent="-343509" lvl="2">
              <a:lnSpc>
                <a:spcPts val="3627"/>
              </a:lnSpc>
              <a:buFont typeface="Arial"/>
              <a:buChar char="⚬"/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Procesamiento a través del ETL.</a:t>
            </a:r>
          </a:p>
          <a:p>
            <a:pPr algn="l" marL="1030526" indent="-343509" lvl="2">
              <a:lnSpc>
                <a:spcPts val="3627"/>
              </a:lnSpc>
              <a:buFont typeface="Arial"/>
              <a:buChar char="⚬"/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Reducción de Tiempos.</a:t>
            </a:r>
          </a:p>
          <a:p>
            <a:pPr algn="l" marL="515263" indent="-257632" lvl="1">
              <a:lnSpc>
                <a:spcPts val="3627"/>
              </a:lnSpc>
              <a:buFont typeface="Arial"/>
              <a:buChar char="•"/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Mejoras en la Gestión Financiera de las Pymes.</a:t>
            </a:r>
          </a:p>
          <a:p>
            <a:pPr algn="l" marL="1030526" indent="-343509" lvl="2">
              <a:lnSpc>
                <a:spcPts val="3627"/>
              </a:lnSpc>
              <a:buFont typeface="Arial"/>
              <a:buChar char="⚬"/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Control Financiero.</a:t>
            </a:r>
          </a:p>
          <a:p>
            <a:pPr algn="l" marL="1030526" indent="-343509" lvl="2">
              <a:lnSpc>
                <a:spcPts val="3627"/>
              </a:lnSpc>
              <a:buFont typeface="Arial"/>
              <a:buChar char="⚬"/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Simplicidad de Uso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10778" y="2153408"/>
            <a:ext cx="11413315" cy="1189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  <a:spcBef>
                <a:spcPct val="0"/>
              </a:spcBef>
            </a:pPr>
            <a:r>
              <a:rPr lang="en-US" b="true" sz="2293">
                <a:solidFill>
                  <a:srgbClr val="000000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HockedDocs </a:t>
            </a:r>
            <a:r>
              <a:rPr lang="en-US" sz="229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no solo realiza procesos claves, sino que empodera a las pymes con herramientas modernas para gestionar y analizar su información, permitiendo un enfoque proactivo en lugar de reactivo.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948376" y="9805311"/>
            <a:ext cx="231420" cy="53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7480" y="5537511"/>
            <a:ext cx="10373041" cy="97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44"/>
              </a:lnSpc>
              <a:spcBef>
                <a:spcPct val="0"/>
              </a:spcBef>
            </a:pPr>
            <a:r>
              <a:rPr lang="en-US" b="true" sz="6957">
                <a:solidFill>
                  <a:srgbClr val="094C69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Muchas gracias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918632" y="3777364"/>
            <a:ext cx="2450737" cy="1234559"/>
          </a:xfrm>
          <a:custGeom>
            <a:avLst/>
            <a:gdLst/>
            <a:ahLst/>
            <a:cxnLst/>
            <a:rect r="r" b="b" t="t" l="l"/>
            <a:pathLst>
              <a:path h="1234559" w="2450737">
                <a:moveTo>
                  <a:pt x="0" y="0"/>
                </a:moveTo>
                <a:lnTo>
                  <a:pt x="2450736" y="0"/>
                </a:lnTo>
                <a:lnTo>
                  <a:pt x="2450736" y="1234559"/>
                </a:lnTo>
                <a:lnTo>
                  <a:pt x="0" y="1234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5481139" y="6862061"/>
            <a:ext cx="7111455" cy="67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7"/>
              </a:lnSpc>
              <a:spcBef>
                <a:spcPct val="0"/>
              </a:spcBef>
            </a:pPr>
            <a:r>
              <a:rPr lang="en-US" sz="3940">
                <a:solidFill>
                  <a:srgbClr val="094C69"/>
                </a:solidFill>
                <a:latin typeface="TT Ramillas"/>
                <a:ea typeface="TT Ramillas"/>
                <a:cs typeface="TT Ramillas"/>
                <a:sym typeface="TT Ramillas"/>
              </a:rPr>
              <a:t>PREGUNTAS DE LA COMISIÓN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04981" y="3564946"/>
            <a:ext cx="2947558" cy="2947558"/>
            <a:chOff x="0" y="0"/>
            <a:chExt cx="3930077" cy="393007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3930077" cy="3930077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94C6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93"/>
                  </a:lnSpc>
                </a:pPr>
              </a:p>
            </p:txBody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144521" y="144528"/>
              <a:ext cx="3641035" cy="3641020"/>
              <a:chOff x="0" y="0"/>
              <a:chExt cx="6350000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-38889" r="0" b="-38889"/>
                </a:stretch>
              </a:blip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7952714" y="3564946"/>
            <a:ext cx="2947558" cy="2947558"/>
            <a:chOff x="0" y="0"/>
            <a:chExt cx="3930077" cy="393007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930077" cy="3930077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94C6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93"/>
                  </a:lnSpc>
                </a:pPr>
              </a:p>
            </p:txBody>
          </p:sp>
        </p:grp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125514" y="144528"/>
              <a:ext cx="3641035" cy="3641020"/>
              <a:chOff x="0" y="0"/>
              <a:chExt cx="6350000" cy="634997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-16666" r="0" b="-16666"/>
                </a:stretch>
              </a:blipFill>
            </p:spPr>
          </p:sp>
        </p:grpSp>
      </p:grpSp>
      <p:grpSp>
        <p:nvGrpSpPr>
          <p:cNvPr name="Group 14" id="14"/>
          <p:cNvGrpSpPr/>
          <p:nvPr/>
        </p:nvGrpSpPr>
        <p:grpSpPr>
          <a:xfrm rot="0">
            <a:off x="12301035" y="3564946"/>
            <a:ext cx="2947558" cy="2947558"/>
            <a:chOff x="0" y="0"/>
            <a:chExt cx="3930077" cy="393007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930077" cy="3930077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94C69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93"/>
                  </a:lnSpc>
                </a:pPr>
              </a:p>
            </p:txBody>
          </p:sp>
        </p:grpSp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144521" y="144528"/>
              <a:ext cx="3641035" cy="3641020"/>
              <a:chOff x="0" y="0"/>
              <a:chExt cx="6350000" cy="634997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10810" r="0" b="-22301"/>
                </a:stretch>
              </a:blip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-1307930" y="-535143"/>
            <a:ext cx="3020465" cy="11934400"/>
            <a:chOff x="0" y="0"/>
            <a:chExt cx="795514" cy="314321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5514" cy="3143216"/>
            </a:xfrm>
            <a:custGeom>
              <a:avLst/>
              <a:gdLst/>
              <a:ahLst/>
              <a:cxnLst/>
              <a:rect r="r" b="b" t="t" l="l"/>
              <a:pathLst>
                <a:path h="3143216" w="795514">
                  <a:moveTo>
                    <a:pt x="0" y="0"/>
                  </a:moveTo>
                  <a:lnTo>
                    <a:pt x="795514" y="0"/>
                  </a:lnTo>
                  <a:lnTo>
                    <a:pt x="795514" y="3143216"/>
                  </a:lnTo>
                  <a:lnTo>
                    <a:pt x="0" y="3143216"/>
                  </a:lnTo>
                  <a:close/>
                </a:path>
              </a:pathLst>
            </a:custGeom>
            <a:solidFill>
              <a:srgbClr val="094C6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795514" cy="3181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-10800000">
            <a:off x="15452394" y="-293807"/>
            <a:ext cx="2339986" cy="3677778"/>
          </a:xfrm>
          <a:custGeom>
            <a:avLst/>
            <a:gdLst/>
            <a:ahLst/>
            <a:cxnLst/>
            <a:rect r="r" b="b" t="t" l="l"/>
            <a:pathLst>
              <a:path h="3677778" w="2339986">
                <a:moveTo>
                  <a:pt x="0" y="0"/>
                </a:moveTo>
                <a:lnTo>
                  <a:pt x="2339986" y="0"/>
                </a:lnTo>
                <a:lnTo>
                  <a:pt x="2339986" y="3677778"/>
                </a:lnTo>
                <a:lnTo>
                  <a:pt x="0" y="3677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4068362" y="-215044"/>
            <a:ext cx="2304584" cy="1760126"/>
          </a:xfrm>
          <a:custGeom>
            <a:avLst/>
            <a:gdLst/>
            <a:ahLst/>
            <a:cxnLst/>
            <a:rect r="r" b="b" t="t" l="l"/>
            <a:pathLst>
              <a:path h="1760126" w="2304584">
                <a:moveTo>
                  <a:pt x="0" y="0"/>
                </a:moveTo>
                <a:lnTo>
                  <a:pt x="2304584" y="0"/>
                </a:lnTo>
                <a:lnTo>
                  <a:pt x="2304584" y="1760126"/>
                </a:lnTo>
                <a:lnTo>
                  <a:pt x="0" y="17601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6314366" y="8739739"/>
            <a:ext cx="6582266" cy="1648762"/>
          </a:xfrm>
          <a:custGeom>
            <a:avLst/>
            <a:gdLst/>
            <a:ahLst/>
            <a:cxnLst/>
            <a:rect r="r" b="b" t="t" l="l"/>
            <a:pathLst>
              <a:path h="1648762" w="6582266">
                <a:moveTo>
                  <a:pt x="0" y="0"/>
                </a:moveTo>
                <a:lnTo>
                  <a:pt x="6582267" y="0"/>
                </a:lnTo>
                <a:lnTo>
                  <a:pt x="6582267" y="1648762"/>
                </a:lnTo>
                <a:lnTo>
                  <a:pt x="0" y="16487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239973" y="1953096"/>
            <a:ext cx="10373041" cy="99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66"/>
              </a:lnSpc>
              <a:spcBef>
                <a:spcPct val="0"/>
              </a:spcBef>
            </a:pPr>
            <a:r>
              <a:rPr lang="en-US" sz="6812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NUESTRO EQUIPO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81015" y="7031578"/>
            <a:ext cx="4049864" cy="529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3"/>
              </a:lnSpc>
              <a:spcBef>
                <a:spcPct val="0"/>
              </a:spcBef>
            </a:pPr>
            <a:r>
              <a:rPr lang="en-US" b="true" sz="3138">
                <a:solidFill>
                  <a:srgbClr val="094C69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Valentina Corales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401139" y="7706296"/>
            <a:ext cx="3449789" cy="41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13"/>
              </a:lnSpc>
              <a:spcBef>
                <a:spcPct val="0"/>
              </a:spcBef>
            </a:pPr>
            <a:r>
              <a:rPr lang="en-US" sz="2438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Scrum Master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416629" y="7032587"/>
            <a:ext cx="4115452" cy="52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3"/>
              </a:lnSpc>
              <a:spcBef>
                <a:spcPct val="0"/>
              </a:spcBef>
            </a:pPr>
            <a:r>
              <a:rPr lang="en-US" b="true" sz="3138">
                <a:solidFill>
                  <a:srgbClr val="094C69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Sebastian Caffi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094599" y="7693807"/>
            <a:ext cx="3449789" cy="411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13"/>
              </a:lnSpc>
              <a:spcBef>
                <a:spcPct val="0"/>
              </a:spcBef>
            </a:pPr>
            <a:r>
              <a:rPr lang="en-US" sz="2438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Data Engineer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817830" y="7031578"/>
            <a:ext cx="3954141" cy="52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3"/>
              </a:lnSpc>
              <a:spcBef>
                <a:spcPct val="0"/>
              </a:spcBef>
            </a:pPr>
            <a:r>
              <a:rPr lang="en-US" b="true" sz="3138">
                <a:solidFill>
                  <a:srgbClr val="094C69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Malcom Pozo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749460" y="7693807"/>
            <a:ext cx="3449789" cy="411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13"/>
              </a:lnSpc>
              <a:spcBef>
                <a:spcPct val="0"/>
              </a:spcBef>
            </a:pPr>
            <a:r>
              <a:rPr lang="en-US" sz="2438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Software Engineer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631518" y="9585760"/>
            <a:ext cx="372218" cy="53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35739"/>
            <a:chOff x="0" y="0"/>
            <a:chExt cx="24384000" cy="178098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3736" r="0" b="45279"/>
            <a:stretch>
              <a:fillRect/>
            </a:stretch>
          </p:blipFill>
          <p:spPr>
            <a:xfrm flipH="false" flipV="false">
              <a:off x="0" y="0"/>
              <a:ext cx="24384000" cy="178098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2162625"/>
            <a:ext cx="704624" cy="7379494"/>
            <a:chOff x="0" y="0"/>
            <a:chExt cx="185580" cy="19435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5580" cy="1943571"/>
            </a:xfrm>
            <a:custGeom>
              <a:avLst/>
              <a:gdLst/>
              <a:ahLst/>
              <a:cxnLst/>
              <a:rect r="r" b="b" t="t" l="l"/>
              <a:pathLst>
                <a:path h="1943571" w="185580">
                  <a:moveTo>
                    <a:pt x="0" y="0"/>
                  </a:moveTo>
                  <a:lnTo>
                    <a:pt x="185580" y="0"/>
                  </a:lnTo>
                  <a:lnTo>
                    <a:pt x="185580" y="1943571"/>
                  </a:lnTo>
                  <a:lnTo>
                    <a:pt x="0" y="1943571"/>
                  </a:lnTo>
                  <a:close/>
                </a:path>
              </a:pathLst>
            </a:custGeom>
            <a:solidFill>
              <a:srgbClr val="094C6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5580" cy="1981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215131" y="9247395"/>
            <a:ext cx="5083204" cy="1273269"/>
          </a:xfrm>
          <a:custGeom>
            <a:avLst/>
            <a:gdLst/>
            <a:ahLst/>
            <a:cxnLst/>
            <a:rect r="r" b="b" t="t" l="l"/>
            <a:pathLst>
              <a:path h="1273269" w="5083204">
                <a:moveTo>
                  <a:pt x="0" y="0"/>
                </a:moveTo>
                <a:lnTo>
                  <a:pt x="5083204" y="0"/>
                </a:lnTo>
                <a:lnTo>
                  <a:pt x="5083204" y="1273269"/>
                </a:lnTo>
                <a:lnTo>
                  <a:pt x="0" y="1273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52591" y="4044444"/>
            <a:ext cx="11845770" cy="4181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3"/>
              </a:lnSpc>
            </a:pPr>
            <a:r>
              <a:rPr lang="en-US" sz="2638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Las microempresas enfrentan enormes desafíos debido a la falta de herramientas para gestionar y analizar datos financieros de manera eficiente.</a:t>
            </a:r>
          </a:p>
          <a:p>
            <a:pPr algn="l">
              <a:lnSpc>
                <a:spcPts val="3693"/>
              </a:lnSpc>
            </a:pPr>
          </a:p>
          <a:p>
            <a:pPr algn="l" marL="569600" indent="-284800" lvl="1">
              <a:lnSpc>
                <a:spcPts val="3693"/>
              </a:lnSpc>
              <a:buFont typeface="Arial"/>
              <a:buChar char="•"/>
            </a:pPr>
            <a:r>
              <a:rPr lang="en-US" sz="2638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Falta de visibilidad Financiera.</a:t>
            </a:r>
          </a:p>
          <a:p>
            <a:pPr algn="l" marL="569600" indent="-284800" lvl="1">
              <a:lnSpc>
                <a:spcPts val="3693"/>
              </a:lnSpc>
              <a:buFont typeface="Arial"/>
              <a:buChar char="•"/>
            </a:pPr>
            <a:r>
              <a:rPr lang="en-US" sz="2638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Pérdida de tiempo y recursos.</a:t>
            </a:r>
          </a:p>
          <a:p>
            <a:pPr algn="l" marL="569600" indent="-284800" lvl="1">
              <a:lnSpc>
                <a:spcPts val="3693"/>
              </a:lnSpc>
              <a:buFont typeface="Arial"/>
              <a:buChar char="•"/>
            </a:pPr>
            <a:r>
              <a:rPr lang="en-US" sz="2638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Desventaja Competitiva.</a:t>
            </a:r>
          </a:p>
          <a:p>
            <a:pPr algn="l" marL="569600" indent="-284800" lvl="1">
              <a:lnSpc>
                <a:spcPts val="3693"/>
              </a:lnSpc>
              <a:buFont typeface="Arial"/>
              <a:buChar char="•"/>
            </a:pPr>
            <a:r>
              <a:rPr lang="en-US" sz="2638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Incapacidad de planificación.</a:t>
            </a:r>
          </a:p>
          <a:p>
            <a:pPr algn="l" marL="569600" indent="-284800" lvl="1">
              <a:lnSpc>
                <a:spcPts val="3693"/>
              </a:lnSpc>
              <a:buFont typeface="Arial"/>
              <a:buChar char="•"/>
            </a:pPr>
            <a:r>
              <a:rPr lang="en-US" sz="2638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Toma de decisiones a base de intuición .</a:t>
            </a:r>
          </a:p>
          <a:p>
            <a:pPr algn="l" marL="569600" indent="-284800" lvl="1">
              <a:lnSpc>
                <a:spcPts val="3693"/>
              </a:lnSpc>
              <a:buFont typeface="Arial"/>
              <a:buChar char="•"/>
            </a:pPr>
            <a:r>
              <a:rPr lang="en-US" sz="2638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Falta de control y incapacidad para detectar oportunidades.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012662" y="5852372"/>
            <a:ext cx="3246638" cy="2727176"/>
          </a:xfrm>
          <a:custGeom>
            <a:avLst/>
            <a:gdLst/>
            <a:ahLst/>
            <a:cxnLst/>
            <a:rect r="r" b="b" t="t" l="l"/>
            <a:pathLst>
              <a:path h="2727176" w="3246638">
                <a:moveTo>
                  <a:pt x="0" y="0"/>
                </a:moveTo>
                <a:lnTo>
                  <a:pt x="3246638" y="0"/>
                </a:lnTo>
                <a:lnTo>
                  <a:pt x="3246638" y="2727176"/>
                </a:lnTo>
                <a:lnTo>
                  <a:pt x="0" y="2727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52591" y="1750295"/>
            <a:ext cx="10917629" cy="853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30"/>
              </a:lnSpc>
              <a:spcBef>
                <a:spcPct val="0"/>
              </a:spcBef>
            </a:pPr>
            <a:r>
              <a:rPr lang="en-US" sz="5815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DESCRIPCIÓN DEL PROYECTO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46440" y="2638545"/>
            <a:ext cx="5613486" cy="434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8"/>
              </a:lnSpc>
              <a:spcBef>
                <a:spcPct val="0"/>
              </a:spcBef>
            </a:pPr>
            <a:r>
              <a:rPr lang="en-US" sz="2990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PROBLEMA O DOLOR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31518" y="9585760"/>
            <a:ext cx="372218" cy="53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35739"/>
            <a:chOff x="0" y="0"/>
            <a:chExt cx="24384000" cy="178098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3736" r="0" b="45279"/>
            <a:stretch>
              <a:fillRect/>
            </a:stretch>
          </p:blipFill>
          <p:spPr>
            <a:xfrm flipH="false" flipV="false">
              <a:off x="0" y="0"/>
              <a:ext cx="24384000" cy="178098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2162625"/>
            <a:ext cx="704624" cy="7379494"/>
            <a:chOff x="0" y="0"/>
            <a:chExt cx="185580" cy="19435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5580" cy="1943571"/>
            </a:xfrm>
            <a:custGeom>
              <a:avLst/>
              <a:gdLst/>
              <a:ahLst/>
              <a:cxnLst/>
              <a:rect r="r" b="b" t="t" l="l"/>
              <a:pathLst>
                <a:path h="1943571" w="185580">
                  <a:moveTo>
                    <a:pt x="0" y="0"/>
                  </a:moveTo>
                  <a:lnTo>
                    <a:pt x="185580" y="0"/>
                  </a:lnTo>
                  <a:lnTo>
                    <a:pt x="185580" y="1943571"/>
                  </a:lnTo>
                  <a:lnTo>
                    <a:pt x="0" y="1943571"/>
                  </a:lnTo>
                  <a:close/>
                </a:path>
              </a:pathLst>
            </a:custGeom>
            <a:solidFill>
              <a:srgbClr val="094C6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5580" cy="1981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215131" y="9247395"/>
            <a:ext cx="5083204" cy="1273269"/>
          </a:xfrm>
          <a:custGeom>
            <a:avLst/>
            <a:gdLst/>
            <a:ahLst/>
            <a:cxnLst/>
            <a:rect r="r" b="b" t="t" l="l"/>
            <a:pathLst>
              <a:path h="1273269" w="5083204">
                <a:moveTo>
                  <a:pt x="0" y="0"/>
                </a:moveTo>
                <a:lnTo>
                  <a:pt x="5083204" y="0"/>
                </a:lnTo>
                <a:lnTo>
                  <a:pt x="5083204" y="1273269"/>
                </a:lnTo>
                <a:lnTo>
                  <a:pt x="0" y="1273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4986" y="3433415"/>
            <a:ext cx="7751973" cy="5813980"/>
          </a:xfrm>
          <a:custGeom>
            <a:avLst/>
            <a:gdLst/>
            <a:ahLst/>
            <a:cxnLst/>
            <a:rect r="r" b="b" t="t" l="l"/>
            <a:pathLst>
              <a:path h="5813980" w="7751973">
                <a:moveTo>
                  <a:pt x="0" y="0"/>
                </a:moveTo>
                <a:lnTo>
                  <a:pt x="7751973" y="0"/>
                </a:lnTo>
                <a:lnTo>
                  <a:pt x="7751973" y="5813980"/>
                </a:lnTo>
                <a:lnTo>
                  <a:pt x="0" y="5813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48699" y="3433415"/>
            <a:ext cx="7766513" cy="5824885"/>
          </a:xfrm>
          <a:custGeom>
            <a:avLst/>
            <a:gdLst/>
            <a:ahLst/>
            <a:cxnLst/>
            <a:rect r="r" b="b" t="t" l="l"/>
            <a:pathLst>
              <a:path h="5824885" w="7766513">
                <a:moveTo>
                  <a:pt x="0" y="0"/>
                </a:moveTo>
                <a:lnTo>
                  <a:pt x="7766513" y="0"/>
                </a:lnTo>
                <a:lnTo>
                  <a:pt x="7766513" y="5824885"/>
                </a:lnTo>
                <a:lnTo>
                  <a:pt x="0" y="58248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52591" y="1750295"/>
            <a:ext cx="10917629" cy="853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30"/>
              </a:lnSpc>
              <a:spcBef>
                <a:spcPct val="0"/>
              </a:spcBef>
            </a:pPr>
            <a:r>
              <a:rPr lang="en-US" sz="5815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MICROEMPRESA EL SEÑUELO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86227" y="9585760"/>
            <a:ext cx="262802" cy="53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V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35739"/>
            <a:chOff x="0" y="0"/>
            <a:chExt cx="24384000" cy="178098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3736" r="0" b="45279"/>
            <a:stretch>
              <a:fillRect/>
            </a:stretch>
          </p:blipFill>
          <p:spPr>
            <a:xfrm flipH="false" flipV="false">
              <a:off x="0" y="0"/>
              <a:ext cx="24384000" cy="178098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2162625"/>
            <a:ext cx="704624" cy="7379494"/>
            <a:chOff x="0" y="0"/>
            <a:chExt cx="185580" cy="19435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5580" cy="1943571"/>
            </a:xfrm>
            <a:custGeom>
              <a:avLst/>
              <a:gdLst/>
              <a:ahLst/>
              <a:cxnLst/>
              <a:rect r="r" b="b" t="t" l="l"/>
              <a:pathLst>
                <a:path h="1943571" w="185580">
                  <a:moveTo>
                    <a:pt x="0" y="0"/>
                  </a:moveTo>
                  <a:lnTo>
                    <a:pt x="185580" y="0"/>
                  </a:lnTo>
                  <a:lnTo>
                    <a:pt x="185580" y="1943571"/>
                  </a:lnTo>
                  <a:lnTo>
                    <a:pt x="0" y="1943571"/>
                  </a:lnTo>
                  <a:close/>
                </a:path>
              </a:pathLst>
            </a:custGeom>
            <a:solidFill>
              <a:srgbClr val="094C6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5580" cy="1981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215131" y="9247395"/>
            <a:ext cx="5083204" cy="1273269"/>
          </a:xfrm>
          <a:custGeom>
            <a:avLst/>
            <a:gdLst/>
            <a:ahLst/>
            <a:cxnLst/>
            <a:rect r="r" b="b" t="t" l="l"/>
            <a:pathLst>
              <a:path h="1273269" w="5083204">
                <a:moveTo>
                  <a:pt x="0" y="0"/>
                </a:moveTo>
                <a:lnTo>
                  <a:pt x="5083204" y="0"/>
                </a:lnTo>
                <a:lnTo>
                  <a:pt x="5083204" y="1273269"/>
                </a:lnTo>
                <a:lnTo>
                  <a:pt x="0" y="1273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21397" y="3462275"/>
            <a:ext cx="7728033" cy="5796025"/>
          </a:xfrm>
          <a:custGeom>
            <a:avLst/>
            <a:gdLst/>
            <a:ahLst/>
            <a:cxnLst/>
            <a:rect r="r" b="b" t="t" l="l"/>
            <a:pathLst>
              <a:path h="5796025" w="7728033">
                <a:moveTo>
                  <a:pt x="0" y="0"/>
                </a:moveTo>
                <a:lnTo>
                  <a:pt x="7728034" y="0"/>
                </a:lnTo>
                <a:lnTo>
                  <a:pt x="7728034" y="5796025"/>
                </a:lnTo>
                <a:lnTo>
                  <a:pt x="0" y="5796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36386" y="2595311"/>
            <a:ext cx="5389482" cy="7185976"/>
          </a:xfrm>
          <a:custGeom>
            <a:avLst/>
            <a:gdLst/>
            <a:ahLst/>
            <a:cxnLst/>
            <a:rect r="r" b="b" t="t" l="l"/>
            <a:pathLst>
              <a:path h="7185976" w="5389482">
                <a:moveTo>
                  <a:pt x="0" y="0"/>
                </a:moveTo>
                <a:lnTo>
                  <a:pt x="5389482" y="0"/>
                </a:lnTo>
                <a:lnTo>
                  <a:pt x="5389482" y="7185976"/>
                </a:lnTo>
                <a:lnTo>
                  <a:pt x="0" y="718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52591" y="1750295"/>
            <a:ext cx="10917629" cy="853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30"/>
              </a:lnSpc>
              <a:spcBef>
                <a:spcPct val="0"/>
              </a:spcBef>
            </a:pPr>
            <a:r>
              <a:rPr lang="en-US" sz="5815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MICROEMPRESA EL SEÑUELO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86227" y="9585760"/>
            <a:ext cx="262802" cy="53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V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35739"/>
            <a:chOff x="0" y="0"/>
            <a:chExt cx="24384000" cy="178098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3736" r="0" b="45279"/>
            <a:stretch>
              <a:fillRect/>
            </a:stretch>
          </p:blipFill>
          <p:spPr>
            <a:xfrm flipH="false" flipV="false">
              <a:off x="0" y="0"/>
              <a:ext cx="24384000" cy="178098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2162625"/>
            <a:ext cx="704624" cy="7379494"/>
            <a:chOff x="0" y="0"/>
            <a:chExt cx="185580" cy="19435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5580" cy="1943571"/>
            </a:xfrm>
            <a:custGeom>
              <a:avLst/>
              <a:gdLst/>
              <a:ahLst/>
              <a:cxnLst/>
              <a:rect r="r" b="b" t="t" l="l"/>
              <a:pathLst>
                <a:path h="1943571" w="185580">
                  <a:moveTo>
                    <a:pt x="0" y="0"/>
                  </a:moveTo>
                  <a:lnTo>
                    <a:pt x="185580" y="0"/>
                  </a:lnTo>
                  <a:lnTo>
                    <a:pt x="185580" y="1943571"/>
                  </a:lnTo>
                  <a:lnTo>
                    <a:pt x="0" y="1943571"/>
                  </a:lnTo>
                  <a:close/>
                </a:path>
              </a:pathLst>
            </a:custGeom>
            <a:solidFill>
              <a:srgbClr val="094C6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5580" cy="1981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215131" y="9247395"/>
            <a:ext cx="5083204" cy="1273269"/>
          </a:xfrm>
          <a:custGeom>
            <a:avLst/>
            <a:gdLst/>
            <a:ahLst/>
            <a:cxnLst/>
            <a:rect r="r" b="b" t="t" l="l"/>
            <a:pathLst>
              <a:path h="1273269" w="5083204">
                <a:moveTo>
                  <a:pt x="0" y="0"/>
                </a:moveTo>
                <a:lnTo>
                  <a:pt x="5083204" y="0"/>
                </a:lnTo>
                <a:lnTo>
                  <a:pt x="5083204" y="1273269"/>
                </a:lnTo>
                <a:lnTo>
                  <a:pt x="0" y="1273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52591" y="1750295"/>
            <a:ext cx="10917629" cy="853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30"/>
              </a:lnSpc>
              <a:spcBef>
                <a:spcPct val="0"/>
              </a:spcBef>
            </a:pPr>
            <a:r>
              <a:rPr lang="en-US" sz="5815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DESCRIPCIÓN DEL PROYECTO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33797" y="3569977"/>
            <a:ext cx="12181463" cy="333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8"/>
              </a:lnSpc>
            </a:pPr>
            <a:r>
              <a:rPr lang="en-US" sz="271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HookedDocs, está diseñada para transformar la manera en que las microempresas manejan sus datos financieros.</a:t>
            </a:r>
          </a:p>
          <a:p>
            <a:pPr algn="l">
              <a:lnSpc>
                <a:spcPts val="3798"/>
              </a:lnSpc>
            </a:pPr>
          </a:p>
          <a:p>
            <a:pPr algn="l" marL="585742" indent="-292871" lvl="1">
              <a:lnSpc>
                <a:spcPts val="3798"/>
              </a:lnSpc>
              <a:buFont typeface="Arial"/>
              <a:buChar char="•"/>
            </a:pPr>
            <a:r>
              <a:rPr lang="en-US" sz="271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Herramienta procesamiento y depuración de datos mediante OCR.</a:t>
            </a:r>
          </a:p>
          <a:p>
            <a:pPr algn="l" marL="585742" indent="-292871" lvl="1">
              <a:lnSpc>
                <a:spcPts val="3798"/>
              </a:lnSpc>
              <a:buFont typeface="Arial"/>
              <a:buChar char="•"/>
            </a:pPr>
            <a:r>
              <a:rPr lang="en-US" sz="271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Dashboards Power Bi para visibilidad financiera.</a:t>
            </a:r>
          </a:p>
          <a:p>
            <a:pPr algn="l" marL="585742" indent="-292871" lvl="1">
              <a:lnSpc>
                <a:spcPts val="3798"/>
              </a:lnSpc>
              <a:buFont typeface="Arial"/>
              <a:buChar char="•"/>
            </a:pPr>
            <a:r>
              <a:rPr lang="en-US" sz="271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Interfaz de usuario simple y amigable.</a:t>
            </a:r>
          </a:p>
          <a:p>
            <a:pPr algn="l" marL="585742" indent="-292871" lvl="1">
              <a:lnSpc>
                <a:spcPts val="3798"/>
              </a:lnSpc>
              <a:buFont typeface="Arial"/>
              <a:buChar char="•"/>
            </a:pPr>
            <a:r>
              <a:rPr lang="en-US" sz="271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Visualizaciones basadas en Datos(KPIs).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61473" y="2622580"/>
            <a:ext cx="6365055" cy="495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5"/>
              </a:lnSpc>
              <a:spcBef>
                <a:spcPct val="0"/>
              </a:spcBef>
            </a:pPr>
            <a:r>
              <a:rPr lang="en-US" sz="3390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PROPUESTA DE SOLUCIÓN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47953" y="8387273"/>
            <a:ext cx="14957133" cy="495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5"/>
              </a:lnSpc>
              <a:spcBef>
                <a:spcPct val="0"/>
              </a:spcBef>
            </a:pPr>
            <a:r>
              <a:rPr lang="en-US" sz="3390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¡LA INTELIGENCIA FINANCIERA COMIENZA CON NOSOTROS!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86227" y="9585760"/>
            <a:ext cx="262802" cy="53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V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5578" y="2636252"/>
            <a:ext cx="5227663" cy="888605"/>
            <a:chOff x="0" y="0"/>
            <a:chExt cx="1858746" cy="3159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8746" cy="315952"/>
            </a:xfrm>
            <a:custGeom>
              <a:avLst/>
              <a:gdLst/>
              <a:ahLst/>
              <a:cxnLst/>
              <a:rect r="r" b="b" t="t" l="l"/>
              <a:pathLst>
                <a:path h="315952" w="1858746">
                  <a:moveTo>
                    <a:pt x="0" y="0"/>
                  </a:moveTo>
                  <a:lnTo>
                    <a:pt x="1858746" y="0"/>
                  </a:lnTo>
                  <a:lnTo>
                    <a:pt x="1858746" y="315952"/>
                  </a:lnTo>
                  <a:lnTo>
                    <a:pt x="0" y="315952"/>
                  </a:lnTo>
                  <a:close/>
                </a:path>
              </a:pathLst>
            </a:custGeom>
            <a:solidFill>
              <a:srgbClr val="094C6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58746" cy="354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46359" y="9560092"/>
            <a:ext cx="20580718" cy="1930377"/>
            <a:chOff x="0" y="0"/>
            <a:chExt cx="5420436" cy="5084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0436" cy="508412"/>
            </a:xfrm>
            <a:custGeom>
              <a:avLst/>
              <a:gdLst/>
              <a:ahLst/>
              <a:cxnLst/>
              <a:rect r="r" b="b" t="t" l="l"/>
              <a:pathLst>
                <a:path h="508412" w="5420436">
                  <a:moveTo>
                    <a:pt x="0" y="0"/>
                  </a:moveTo>
                  <a:lnTo>
                    <a:pt x="5420436" y="0"/>
                  </a:lnTo>
                  <a:lnTo>
                    <a:pt x="5420436" y="508412"/>
                  </a:lnTo>
                  <a:lnTo>
                    <a:pt x="0" y="508412"/>
                  </a:lnTo>
                  <a:close/>
                </a:path>
              </a:pathLst>
            </a:custGeom>
            <a:solidFill>
              <a:srgbClr val="094C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20436" cy="546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10800000">
            <a:off x="15452394" y="-293807"/>
            <a:ext cx="2339986" cy="3677778"/>
          </a:xfrm>
          <a:custGeom>
            <a:avLst/>
            <a:gdLst/>
            <a:ahLst/>
            <a:cxnLst/>
            <a:rect r="r" b="b" t="t" l="l"/>
            <a:pathLst>
              <a:path h="3677778" w="2339986">
                <a:moveTo>
                  <a:pt x="0" y="0"/>
                </a:moveTo>
                <a:lnTo>
                  <a:pt x="2339986" y="0"/>
                </a:lnTo>
                <a:lnTo>
                  <a:pt x="2339986" y="3677778"/>
                </a:lnTo>
                <a:lnTo>
                  <a:pt x="0" y="3677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068362" y="-215044"/>
            <a:ext cx="2304584" cy="1760126"/>
          </a:xfrm>
          <a:custGeom>
            <a:avLst/>
            <a:gdLst/>
            <a:ahLst/>
            <a:cxnLst/>
            <a:rect r="r" b="b" t="t" l="l"/>
            <a:pathLst>
              <a:path h="1760126" w="2304584">
                <a:moveTo>
                  <a:pt x="0" y="0"/>
                </a:moveTo>
                <a:lnTo>
                  <a:pt x="2304584" y="0"/>
                </a:lnTo>
                <a:lnTo>
                  <a:pt x="2304584" y="1760126"/>
                </a:lnTo>
                <a:lnTo>
                  <a:pt x="0" y="1760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9992992" y="2636252"/>
            <a:ext cx="5227663" cy="888605"/>
            <a:chOff x="0" y="0"/>
            <a:chExt cx="1858746" cy="3159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58746" cy="315952"/>
            </a:xfrm>
            <a:custGeom>
              <a:avLst/>
              <a:gdLst/>
              <a:ahLst/>
              <a:cxnLst/>
              <a:rect r="r" b="b" t="t" l="l"/>
              <a:pathLst>
                <a:path h="315952" w="1858746">
                  <a:moveTo>
                    <a:pt x="0" y="0"/>
                  </a:moveTo>
                  <a:lnTo>
                    <a:pt x="1858746" y="0"/>
                  </a:lnTo>
                  <a:lnTo>
                    <a:pt x="1858746" y="315952"/>
                  </a:lnTo>
                  <a:lnTo>
                    <a:pt x="0" y="315952"/>
                  </a:lnTo>
                  <a:close/>
                </a:path>
              </a:pathLst>
            </a:custGeom>
            <a:solidFill>
              <a:srgbClr val="094C69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858746" cy="354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25998" y="-1832276"/>
            <a:ext cx="4912831" cy="4912831"/>
          </a:xfrm>
          <a:custGeom>
            <a:avLst/>
            <a:gdLst/>
            <a:ahLst/>
            <a:cxnLst/>
            <a:rect r="r" b="b" t="t" l="l"/>
            <a:pathLst>
              <a:path h="4912831" w="4912831">
                <a:moveTo>
                  <a:pt x="0" y="0"/>
                </a:moveTo>
                <a:lnTo>
                  <a:pt x="4912831" y="0"/>
                </a:lnTo>
                <a:lnTo>
                  <a:pt x="4912831" y="4912831"/>
                </a:lnTo>
                <a:lnTo>
                  <a:pt x="0" y="49128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331228" y="550305"/>
            <a:ext cx="11625544" cy="99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66"/>
              </a:lnSpc>
              <a:spcBef>
                <a:spcPct val="0"/>
              </a:spcBef>
            </a:pPr>
            <a:r>
              <a:rPr lang="en-US" sz="6812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OBJETIVOS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5998" y="4436810"/>
            <a:ext cx="7026823" cy="340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9"/>
              </a:lnSpc>
              <a:spcBef>
                <a:spcPct val="0"/>
              </a:spcBef>
            </a:pPr>
            <a:r>
              <a:rPr lang="en-US" sz="296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Implementar una solución integral de inteligencia de negocios que permita a las microempresas procesar, organizar, analizar y visualizar datos financieros, facilitando la toma de decisiones estratégicas,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17139" y="2753022"/>
            <a:ext cx="4844541" cy="559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11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Generales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84552" y="2753022"/>
            <a:ext cx="4844541" cy="559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11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Específicos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46123" y="3865310"/>
            <a:ext cx="7276263" cy="397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0464" indent="-320232" lvl="1">
              <a:lnSpc>
                <a:spcPts val="4509"/>
              </a:lnSpc>
              <a:buFont typeface="Arial"/>
              <a:buChar char="•"/>
            </a:pPr>
            <a:r>
              <a:rPr lang="en-US" sz="296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Procesamiento y Organización de Documentos Tributarios.</a:t>
            </a:r>
          </a:p>
          <a:p>
            <a:pPr algn="l" marL="640464" indent="-320232" lvl="1">
              <a:lnSpc>
                <a:spcPts val="4509"/>
              </a:lnSpc>
              <a:buFont typeface="Arial"/>
              <a:buChar char="•"/>
            </a:pPr>
            <a:r>
              <a:rPr lang="en-US" sz="296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Validación y Procesamiento de Datos.</a:t>
            </a:r>
          </a:p>
          <a:p>
            <a:pPr algn="l" marL="640464" indent="-320232" lvl="1">
              <a:lnSpc>
                <a:spcPts val="4509"/>
              </a:lnSpc>
              <a:buFont typeface="Arial"/>
              <a:buChar char="•"/>
            </a:pPr>
            <a:r>
              <a:rPr lang="en-US" sz="296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Visualización de Información. Financiera.</a:t>
            </a:r>
          </a:p>
          <a:p>
            <a:pPr algn="l" marL="640464" indent="-320232" lvl="1">
              <a:lnSpc>
                <a:spcPts val="4509"/>
              </a:lnSpc>
              <a:buFont typeface="Arial"/>
              <a:buChar char="•"/>
            </a:pPr>
            <a:r>
              <a:rPr lang="en-US" sz="296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Facilitación de la Toma de Decisiones.</a:t>
            </a:r>
          </a:p>
          <a:p>
            <a:pPr algn="l" marL="640464" indent="-320232" lvl="1">
              <a:lnSpc>
                <a:spcPts val="4509"/>
              </a:lnSpc>
              <a:buFont typeface="Arial"/>
              <a:buChar char="•"/>
            </a:pPr>
            <a:r>
              <a:rPr lang="en-US" sz="296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Accesibilidad y Usabilidad.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686227" y="9585760"/>
            <a:ext cx="262802" cy="53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V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4627" y="0"/>
            <a:ext cx="7249045" cy="10882985"/>
            <a:chOff x="0" y="0"/>
            <a:chExt cx="9665394" cy="1451064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540" t="0" r="5540" b="0"/>
            <a:stretch>
              <a:fillRect/>
            </a:stretch>
          </p:blipFill>
          <p:spPr>
            <a:xfrm flipH="false" flipV="false">
              <a:off x="0" y="0"/>
              <a:ext cx="9665394" cy="1451064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7917839" y="498300"/>
            <a:ext cx="10370161" cy="337406"/>
            <a:chOff x="0" y="0"/>
            <a:chExt cx="2731236" cy="888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31236" cy="88864"/>
            </a:xfrm>
            <a:custGeom>
              <a:avLst/>
              <a:gdLst/>
              <a:ahLst/>
              <a:cxnLst/>
              <a:rect r="r" b="b" t="t" l="l"/>
              <a:pathLst>
                <a:path h="88864" w="2731236">
                  <a:moveTo>
                    <a:pt x="0" y="0"/>
                  </a:moveTo>
                  <a:lnTo>
                    <a:pt x="2731236" y="0"/>
                  </a:lnTo>
                  <a:lnTo>
                    <a:pt x="2731236" y="88864"/>
                  </a:lnTo>
                  <a:lnTo>
                    <a:pt x="0" y="88864"/>
                  </a:lnTo>
                  <a:close/>
                </a:path>
              </a:pathLst>
            </a:custGeom>
            <a:solidFill>
              <a:srgbClr val="094C6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31236" cy="126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521912" y="1388489"/>
            <a:ext cx="7611374" cy="864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40"/>
              </a:lnSpc>
              <a:spcBef>
                <a:spcPct val="0"/>
              </a:spcBef>
            </a:pPr>
            <a:r>
              <a:rPr lang="en-US" sz="5912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ALCANCES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51637" y="3238365"/>
            <a:ext cx="8367199" cy="409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7"/>
              </a:lnSpc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El proyecto tiene como finalidad la facilidad de gestión financiera, toma de decisiones inteligentes .</a:t>
            </a:r>
          </a:p>
          <a:p>
            <a:pPr algn="l">
              <a:lnSpc>
                <a:spcPts val="3627"/>
              </a:lnSpc>
            </a:pPr>
          </a:p>
          <a:p>
            <a:pPr algn="l" marL="515263" indent="-257632" lvl="1">
              <a:lnSpc>
                <a:spcPts val="3627"/>
              </a:lnSpc>
              <a:buFont typeface="Arial"/>
              <a:buChar char="•"/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Procesamiento </a:t>
            </a: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y organización de documentos tributarios.</a:t>
            </a:r>
          </a:p>
          <a:p>
            <a:pPr algn="l" marL="515263" indent="-257632" lvl="1">
              <a:lnSpc>
                <a:spcPts val="3627"/>
              </a:lnSpc>
              <a:buFont typeface="Arial"/>
              <a:buChar char="•"/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Depuración de documentos tributarios.</a:t>
            </a:r>
          </a:p>
          <a:p>
            <a:pPr algn="l" marL="515263" indent="-257632" lvl="1">
              <a:lnSpc>
                <a:spcPts val="3627"/>
              </a:lnSpc>
              <a:buFont typeface="Arial"/>
              <a:buChar char="•"/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Generación de dashboards en Power BI.</a:t>
            </a:r>
          </a:p>
          <a:p>
            <a:pPr algn="l" marL="515263" indent="-257632" lvl="1">
              <a:lnSpc>
                <a:spcPts val="3627"/>
              </a:lnSpc>
              <a:buFont typeface="Arial"/>
              <a:buChar char="•"/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Gestión Documental Eficiente.</a:t>
            </a:r>
          </a:p>
          <a:p>
            <a:pPr algn="l" marL="515263" indent="-257632" lvl="1">
              <a:lnSpc>
                <a:spcPts val="3627"/>
              </a:lnSpc>
              <a:buFont typeface="Arial"/>
              <a:buChar char="•"/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Registro de auditorías y reportes financieros.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102920" y="8896832"/>
            <a:ext cx="5083204" cy="1273269"/>
          </a:xfrm>
          <a:custGeom>
            <a:avLst/>
            <a:gdLst/>
            <a:ahLst/>
            <a:cxnLst/>
            <a:rect r="r" b="b" t="t" l="l"/>
            <a:pathLst>
              <a:path h="1273269" w="5083204">
                <a:moveTo>
                  <a:pt x="0" y="0"/>
                </a:moveTo>
                <a:lnTo>
                  <a:pt x="5083204" y="0"/>
                </a:lnTo>
                <a:lnTo>
                  <a:pt x="5083204" y="1273269"/>
                </a:lnTo>
                <a:lnTo>
                  <a:pt x="0" y="1273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954704" y="9747611"/>
            <a:ext cx="231420" cy="53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38955" y="0"/>
            <a:ext cx="7249045" cy="10882985"/>
            <a:chOff x="0" y="0"/>
            <a:chExt cx="9665394" cy="1451064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540" t="0" r="5540" b="0"/>
            <a:stretch>
              <a:fillRect/>
            </a:stretch>
          </p:blipFill>
          <p:spPr>
            <a:xfrm flipH="false" flipV="false">
              <a:off x="0" y="0"/>
              <a:ext cx="9665394" cy="1451064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537266"/>
            <a:ext cx="10370161" cy="337406"/>
            <a:chOff x="0" y="0"/>
            <a:chExt cx="2731236" cy="888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31236" cy="88864"/>
            </a:xfrm>
            <a:custGeom>
              <a:avLst/>
              <a:gdLst/>
              <a:ahLst/>
              <a:cxnLst/>
              <a:rect r="r" b="b" t="t" l="l"/>
              <a:pathLst>
                <a:path h="88864" w="2731236">
                  <a:moveTo>
                    <a:pt x="0" y="0"/>
                  </a:moveTo>
                  <a:lnTo>
                    <a:pt x="2731236" y="0"/>
                  </a:lnTo>
                  <a:lnTo>
                    <a:pt x="2731236" y="88864"/>
                  </a:lnTo>
                  <a:lnTo>
                    <a:pt x="0" y="88864"/>
                  </a:lnTo>
                  <a:close/>
                </a:path>
              </a:pathLst>
            </a:custGeom>
            <a:solidFill>
              <a:srgbClr val="094C6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31236" cy="126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50155" y="9063942"/>
            <a:ext cx="4912831" cy="1055164"/>
          </a:xfrm>
          <a:custGeom>
            <a:avLst/>
            <a:gdLst/>
            <a:ahLst/>
            <a:cxnLst/>
            <a:rect r="r" b="b" t="t" l="l"/>
            <a:pathLst>
              <a:path h="1055164" w="4912831">
                <a:moveTo>
                  <a:pt x="0" y="0"/>
                </a:moveTo>
                <a:lnTo>
                  <a:pt x="4912831" y="0"/>
                </a:lnTo>
                <a:lnTo>
                  <a:pt x="4912831" y="1055163"/>
                </a:lnTo>
                <a:lnTo>
                  <a:pt x="0" y="1055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2031" r="0" b="-17356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57274" y="1622287"/>
            <a:ext cx="7611374" cy="864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40"/>
              </a:lnSpc>
              <a:spcBef>
                <a:spcPct val="0"/>
              </a:spcBef>
            </a:pPr>
            <a:r>
              <a:rPr lang="en-US" sz="5912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LIMITACIONES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1449" y="2754314"/>
            <a:ext cx="8367199" cy="6837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7"/>
              </a:lnSpc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En consideración a las limitaciones de proyecto se define de manera clara hasta dónde puede llegar el proyecto, evitando expectativas irreales y asegurando que el equipo se mantenga enfocado en los objetivos establecidos.</a:t>
            </a:r>
          </a:p>
          <a:p>
            <a:pPr algn="l">
              <a:lnSpc>
                <a:spcPts val="3627"/>
              </a:lnSpc>
            </a:pPr>
          </a:p>
          <a:p>
            <a:pPr algn="l" marL="515263" indent="-257632" lvl="1">
              <a:lnSpc>
                <a:spcPts val="3627"/>
              </a:lnSpc>
              <a:buFont typeface="Arial"/>
              <a:buChar char="•"/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Dependencia de infraestructura y licencias:</a:t>
            </a:r>
          </a:p>
          <a:p>
            <a:pPr algn="l" marL="1030526" indent="-343509" lvl="2">
              <a:lnSpc>
                <a:spcPts val="3627"/>
              </a:lnSpc>
              <a:buFont typeface="Arial"/>
              <a:buChar char="⚬"/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Proveedor servidores.</a:t>
            </a:r>
          </a:p>
          <a:p>
            <a:pPr algn="l" marL="1030526" indent="-343509" lvl="2">
              <a:lnSpc>
                <a:spcPts val="3627"/>
              </a:lnSpc>
              <a:buFont typeface="Arial"/>
              <a:buChar char="⚬"/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Licencias Power BI.</a:t>
            </a:r>
          </a:p>
          <a:p>
            <a:pPr algn="l" marL="515263" indent="-257632" lvl="1">
              <a:lnSpc>
                <a:spcPts val="3627"/>
              </a:lnSpc>
              <a:buFont typeface="Arial"/>
              <a:buChar char="•"/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Gestión de inventario.</a:t>
            </a:r>
          </a:p>
          <a:p>
            <a:pPr algn="l" marL="515263" indent="-257632" lvl="1">
              <a:lnSpc>
                <a:spcPts val="3627"/>
              </a:lnSpc>
              <a:buFont typeface="Arial"/>
              <a:buChar char="•"/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Integración con sistemas ajenos como CRM o ERP.</a:t>
            </a:r>
          </a:p>
          <a:p>
            <a:pPr algn="l" marL="515263" indent="-257632" lvl="1">
              <a:lnSpc>
                <a:spcPts val="3627"/>
              </a:lnSpc>
              <a:buFont typeface="Arial"/>
              <a:buChar char="•"/>
            </a:pPr>
            <a:r>
              <a:rPr lang="en-US" sz="2386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Modulo de nuevos proveedores y/o documentos tributarios.</a:t>
            </a:r>
          </a:p>
          <a:p>
            <a:pPr algn="l">
              <a:lnSpc>
                <a:spcPts val="3627"/>
              </a:lnSpc>
            </a:pPr>
          </a:p>
          <a:p>
            <a:pPr algn="l">
              <a:lnSpc>
                <a:spcPts val="3627"/>
              </a:lnSpc>
            </a:pPr>
          </a:p>
          <a:p>
            <a:pPr algn="l" marL="0" indent="0" lvl="0">
              <a:lnSpc>
                <a:spcPts val="362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18735" y="9747611"/>
            <a:ext cx="231420" cy="53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TT Ramillas"/>
                <a:ea typeface="TT Ramillas"/>
                <a:cs typeface="TT Ramillas"/>
                <a:sym typeface="TT Ramillas"/>
              </a:rPr>
              <a:t>S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DAGXNKDlicE</dc:identifier>
  <dcterms:modified xsi:type="dcterms:W3CDTF">2011-08-01T06:04:30Z</dcterms:modified>
  <cp:revision>1</cp:revision>
  <dc:title>Presentación final </dc:title>
</cp:coreProperties>
</file>